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47" r:id="rId2"/>
    <p:sldId id="349" r:id="rId3"/>
    <p:sldId id="290" r:id="rId4"/>
    <p:sldId id="315" r:id="rId5"/>
    <p:sldId id="342" r:id="rId6"/>
    <p:sldId id="343" r:id="rId7"/>
    <p:sldId id="344" r:id="rId8"/>
    <p:sldId id="345" r:id="rId9"/>
    <p:sldId id="335" r:id="rId10"/>
    <p:sldId id="348" r:id="rId11"/>
    <p:sldId id="339" r:id="rId12"/>
    <p:sldId id="310" r:id="rId13"/>
    <p:sldId id="311" r:id="rId14"/>
    <p:sldId id="31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1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 colrain" initials="pc"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E8F5"/>
    <a:srgbClr val="4A77B2"/>
    <a:srgbClr val="418D9E"/>
    <a:srgbClr val="BEE6ED"/>
    <a:srgbClr val="56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478" autoAdjust="0"/>
    <p:restoredTop sz="90274" autoAdjust="0"/>
  </p:normalViewPr>
  <p:slideViewPr>
    <p:cSldViewPr snapToGrid="0">
      <p:cViewPr varScale="1">
        <p:scale>
          <a:sx n="74" d="100"/>
          <a:sy n="74" d="100"/>
        </p:scale>
        <p:origin x="-192" y="-90"/>
      </p:cViewPr>
      <p:guideLst>
        <p:guide orient="horz" pos="2160"/>
        <p:guide pos="381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8A0C95-52A2-4EE3-8106-12589CC5E6D9}" type="datetimeFigureOut">
              <a:rPr lang="en-GB" smtClean="0"/>
              <a:t>09/04/2018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5F270C-E67F-48FB-B61A-EAB2EF989F33}" type="slidenum">
              <a:rPr lang="en-GB" smtClean="0"/>
              <a:t>‹#›</a:t>
            </a:fld>
            <a:endParaRPr lang="en-GB"/>
          </a:p>
        </p:txBody>
      </p:sp>
    </p:spTree>
    <p:extLst>
      <p:ext uri="{BB962C8B-B14F-4D97-AF65-F5344CB8AC3E}">
        <p14:creationId xmlns:p14="http://schemas.microsoft.com/office/powerpoint/2010/main" val="2711751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80E7A92-F244-424B-89AA-3E022CFDFDD1}" type="slidenum">
              <a:rPr lang="en-GB" smtClean="0"/>
              <a:t>1</a:t>
            </a:fld>
            <a:endParaRPr lang="en-GB"/>
          </a:p>
        </p:txBody>
      </p:sp>
    </p:spTree>
    <p:extLst>
      <p:ext uri="{BB962C8B-B14F-4D97-AF65-F5344CB8AC3E}">
        <p14:creationId xmlns:p14="http://schemas.microsoft.com/office/powerpoint/2010/main" val="48985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80E7A92-F244-424B-89AA-3E022CFDFDD1}" type="slidenum">
              <a:rPr lang="en-GB" smtClean="0"/>
              <a:t>14</a:t>
            </a:fld>
            <a:endParaRPr lang="en-GB"/>
          </a:p>
        </p:txBody>
      </p:sp>
    </p:spTree>
    <p:extLst>
      <p:ext uri="{BB962C8B-B14F-4D97-AF65-F5344CB8AC3E}">
        <p14:creationId xmlns:p14="http://schemas.microsoft.com/office/powerpoint/2010/main" val="967063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FE713C7-EE9B-4C5D-96B0-17DBA98180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 xmlns:a16="http://schemas.microsoft.com/office/drawing/2014/main" id="{525246EC-1883-4B97-B519-4FE50E6CB7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CA259D08-4F6E-462A-AC31-6664585F09B6}"/>
              </a:ext>
            </a:extLst>
          </p:cNvPr>
          <p:cNvSpPr>
            <a:spLocks noGrp="1"/>
          </p:cNvSpPr>
          <p:nvPr>
            <p:ph type="dt" sz="half" idx="10"/>
          </p:nvPr>
        </p:nvSpPr>
        <p:spPr/>
        <p:txBody>
          <a:bodyPr/>
          <a:lstStyle/>
          <a:p>
            <a:fld id="{3BC45611-9730-4346-AF29-444B636D0846}" type="datetimeFigureOut">
              <a:rPr lang="en-GB" smtClean="0"/>
              <a:t>09/04/2018</a:t>
            </a:fld>
            <a:endParaRPr lang="en-GB"/>
          </a:p>
        </p:txBody>
      </p:sp>
      <p:sp>
        <p:nvSpPr>
          <p:cNvPr id="5" name="Footer Placeholder 4">
            <a:extLst>
              <a:ext uri="{FF2B5EF4-FFF2-40B4-BE49-F238E27FC236}">
                <a16:creationId xmlns="" xmlns:a16="http://schemas.microsoft.com/office/drawing/2014/main" id="{6A229EB8-674C-4802-B0D2-84E2568595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56ECA047-7C6C-4964-BD72-C8FD514B2563}"/>
              </a:ext>
            </a:extLst>
          </p:cNvPr>
          <p:cNvSpPr>
            <a:spLocks noGrp="1"/>
          </p:cNvSpPr>
          <p:nvPr>
            <p:ph type="sldNum" sz="quarter" idx="12"/>
          </p:nvPr>
        </p:nvSpPr>
        <p:spPr/>
        <p:txBody>
          <a:bodyPr/>
          <a:lstStyle/>
          <a:p>
            <a:fld id="{A2C6B9F5-9685-4C5B-B6DB-F5E82811A3DA}" type="slidenum">
              <a:rPr lang="en-GB" smtClean="0"/>
              <a:t>‹#›</a:t>
            </a:fld>
            <a:endParaRPr lang="en-GB"/>
          </a:p>
        </p:txBody>
      </p:sp>
    </p:spTree>
    <p:extLst>
      <p:ext uri="{BB962C8B-B14F-4D97-AF65-F5344CB8AC3E}">
        <p14:creationId xmlns:p14="http://schemas.microsoft.com/office/powerpoint/2010/main" val="1351296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E066EBB-DBDF-454A-8FE8-66EE7036826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86A6AAAB-7BE2-4ED6-B54C-1D3EE90EEA9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B4B150A7-37EA-47BD-A389-C5EC5B8A82CA}"/>
              </a:ext>
            </a:extLst>
          </p:cNvPr>
          <p:cNvSpPr>
            <a:spLocks noGrp="1"/>
          </p:cNvSpPr>
          <p:nvPr>
            <p:ph type="dt" sz="half" idx="10"/>
          </p:nvPr>
        </p:nvSpPr>
        <p:spPr/>
        <p:txBody>
          <a:bodyPr/>
          <a:lstStyle/>
          <a:p>
            <a:fld id="{3BC45611-9730-4346-AF29-444B636D0846}" type="datetimeFigureOut">
              <a:rPr lang="en-GB" smtClean="0"/>
              <a:t>09/04/2018</a:t>
            </a:fld>
            <a:endParaRPr lang="en-GB"/>
          </a:p>
        </p:txBody>
      </p:sp>
      <p:sp>
        <p:nvSpPr>
          <p:cNvPr id="5" name="Footer Placeholder 4">
            <a:extLst>
              <a:ext uri="{FF2B5EF4-FFF2-40B4-BE49-F238E27FC236}">
                <a16:creationId xmlns="" xmlns:a16="http://schemas.microsoft.com/office/drawing/2014/main" id="{6AF18A6D-2752-46D5-819F-E94F9A29B0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3CB51B85-858B-40A3-8449-AD4271FF9E5B}"/>
              </a:ext>
            </a:extLst>
          </p:cNvPr>
          <p:cNvSpPr>
            <a:spLocks noGrp="1"/>
          </p:cNvSpPr>
          <p:nvPr>
            <p:ph type="sldNum" sz="quarter" idx="12"/>
          </p:nvPr>
        </p:nvSpPr>
        <p:spPr/>
        <p:txBody>
          <a:bodyPr/>
          <a:lstStyle/>
          <a:p>
            <a:fld id="{A2C6B9F5-9685-4C5B-B6DB-F5E82811A3DA}" type="slidenum">
              <a:rPr lang="en-GB" smtClean="0"/>
              <a:t>‹#›</a:t>
            </a:fld>
            <a:endParaRPr lang="en-GB"/>
          </a:p>
        </p:txBody>
      </p:sp>
    </p:spTree>
    <p:extLst>
      <p:ext uri="{BB962C8B-B14F-4D97-AF65-F5344CB8AC3E}">
        <p14:creationId xmlns:p14="http://schemas.microsoft.com/office/powerpoint/2010/main" val="3868273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945CB0C5-E1F6-45CC-A147-0423185C36B1}"/>
              </a:ext>
            </a:extLst>
          </p:cNvPr>
          <p:cNvSpPr>
            <a:spLocks noGrp="1"/>
          </p:cNvSpPr>
          <p:nvPr>
            <p:ph type="title" orient="vert"/>
          </p:nvPr>
        </p:nvSpPr>
        <p:spPr>
          <a:xfrm>
            <a:off x="8724902"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3264E8F6-BC2E-4DA0-9E82-05693126CB8B}"/>
              </a:ext>
            </a:extLst>
          </p:cNvPr>
          <p:cNvSpPr>
            <a:spLocks noGrp="1"/>
          </p:cNvSpPr>
          <p:nvPr>
            <p:ph type="body" orient="vert" idx="1"/>
          </p:nvPr>
        </p:nvSpPr>
        <p:spPr>
          <a:xfrm>
            <a:off x="838202"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B511FDF6-E73D-412D-8F56-1D0C1256FBE6}"/>
              </a:ext>
            </a:extLst>
          </p:cNvPr>
          <p:cNvSpPr>
            <a:spLocks noGrp="1"/>
          </p:cNvSpPr>
          <p:nvPr>
            <p:ph type="dt" sz="half" idx="10"/>
          </p:nvPr>
        </p:nvSpPr>
        <p:spPr/>
        <p:txBody>
          <a:bodyPr/>
          <a:lstStyle/>
          <a:p>
            <a:fld id="{3BC45611-9730-4346-AF29-444B636D0846}" type="datetimeFigureOut">
              <a:rPr lang="en-GB" smtClean="0"/>
              <a:t>09/04/2018</a:t>
            </a:fld>
            <a:endParaRPr lang="en-GB"/>
          </a:p>
        </p:txBody>
      </p:sp>
      <p:sp>
        <p:nvSpPr>
          <p:cNvPr id="5" name="Footer Placeholder 4">
            <a:extLst>
              <a:ext uri="{FF2B5EF4-FFF2-40B4-BE49-F238E27FC236}">
                <a16:creationId xmlns="" xmlns:a16="http://schemas.microsoft.com/office/drawing/2014/main" id="{2C9E7EC4-67EA-4D70-B76B-E2258DAC486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D4F1902B-4E2F-4B36-999C-98C2B04953A5}"/>
              </a:ext>
            </a:extLst>
          </p:cNvPr>
          <p:cNvSpPr>
            <a:spLocks noGrp="1"/>
          </p:cNvSpPr>
          <p:nvPr>
            <p:ph type="sldNum" sz="quarter" idx="12"/>
          </p:nvPr>
        </p:nvSpPr>
        <p:spPr/>
        <p:txBody>
          <a:bodyPr/>
          <a:lstStyle/>
          <a:p>
            <a:fld id="{A2C6B9F5-9685-4C5B-B6DB-F5E82811A3DA}" type="slidenum">
              <a:rPr lang="en-GB" smtClean="0"/>
              <a:t>‹#›</a:t>
            </a:fld>
            <a:endParaRPr lang="en-GB"/>
          </a:p>
        </p:txBody>
      </p:sp>
    </p:spTree>
    <p:extLst>
      <p:ext uri="{BB962C8B-B14F-4D97-AF65-F5344CB8AC3E}">
        <p14:creationId xmlns:p14="http://schemas.microsoft.com/office/powerpoint/2010/main" val="2058003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9C993CD-3AE2-4892-9DC5-058D2ECBB5D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B429F7CB-87C5-4564-BFB2-FFFC804F783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73638EAE-E02F-4111-BBAC-E38BE99094E9}"/>
              </a:ext>
            </a:extLst>
          </p:cNvPr>
          <p:cNvSpPr>
            <a:spLocks noGrp="1"/>
          </p:cNvSpPr>
          <p:nvPr>
            <p:ph type="dt" sz="half" idx="10"/>
          </p:nvPr>
        </p:nvSpPr>
        <p:spPr/>
        <p:txBody>
          <a:bodyPr/>
          <a:lstStyle/>
          <a:p>
            <a:fld id="{3BC45611-9730-4346-AF29-444B636D0846}" type="datetimeFigureOut">
              <a:rPr lang="en-GB" smtClean="0"/>
              <a:t>09/04/2018</a:t>
            </a:fld>
            <a:endParaRPr lang="en-GB"/>
          </a:p>
        </p:txBody>
      </p:sp>
      <p:sp>
        <p:nvSpPr>
          <p:cNvPr id="5" name="Footer Placeholder 4">
            <a:extLst>
              <a:ext uri="{FF2B5EF4-FFF2-40B4-BE49-F238E27FC236}">
                <a16:creationId xmlns="" xmlns:a16="http://schemas.microsoft.com/office/drawing/2014/main" id="{60B159B3-4CE9-46DF-9FC3-FD183D4A66D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CA635790-4F9F-4C82-9318-55EB9F363B57}"/>
              </a:ext>
            </a:extLst>
          </p:cNvPr>
          <p:cNvSpPr>
            <a:spLocks noGrp="1"/>
          </p:cNvSpPr>
          <p:nvPr>
            <p:ph type="sldNum" sz="quarter" idx="12"/>
          </p:nvPr>
        </p:nvSpPr>
        <p:spPr/>
        <p:txBody>
          <a:bodyPr/>
          <a:lstStyle/>
          <a:p>
            <a:fld id="{A2C6B9F5-9685-4C5B-B6DB-F5E82811A3DA}" type="slidenum">
              <a:rPr lang="en-GB" smtClean="0"/>
              <a:t>‹#›</a:t>
            </a:fld>
            <a:endParaRPr lang="en-GB"/>
          </a:p>
        </p:txBody>
      </p:sp>
    </p:spTree>
    <p:extLst>
      <p:ext uri="{BB962C8B-B14F-4D97-AF65-F5344CB8AC3E}">
        <p14:creationId xmlns:p14="http://schemas.microsoft.com/office/powerpoint/2010/main" val="4089874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4E6A575-C8CA-4BB4-8DB9-5CB402CFE1DF}"/>
              </a:ext>
            </a:extLst>
          </p:cNvPr>
          <p:cNvSpPr>
            <a:spLocks noGrp="1"/>
          </p:cNvSpPr>
          <p:nvPr>
            <p:ph type="title"/>
          </p:nvPr>
        </p:nvSpPr>
        <p:spPr>
          <a:xfrm>
            <a:off x="831849"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 xmlns:a16="http://schemas.microsoft.com/office/drawing/2014/main" id="{2DF02ABA-A553-4C81-936D-FFE2EC4772B2}"/>
              </a:ext>
            </a:extLst>
          </p:cNvPr>
          <p:cNvSpPr>
            <a:spLocks noGrp="1"/>
          </p:cNvSpPr>
          <p:nvPr>
            <p:ph type="body" idx="1"/>
          </p:nvPr>
        </p:nvSpPr>
        <p:spPr>
          <a:xfrm>
            <a:off x="831849" y="45894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964851E4-A467-42FB-AB12-01A0598EB5F1}"/>
              </a:ext>
            </a:extLst>
          </p:cNvPr>
          <p:cNvSpPr>
            <a:spLocks noGrp="1"/>
          </p:cNvSpPr>
          <p:nvPr>
            <p:ph type="dt" sz="half" idx="10"/>
          </p:nvPr>
        </p:nvSpPr>
        <p:spPr/>
        <p:txBody>
          <a:bodyPr/>
          <a:lstStyle/>
          <a:p>
            <a:fld id="{3BC45611-9730-4346-AF29-444B636D0846}" type="datetimeFigureOut">
              <a:rPr lang="en-GB" smtClean="0"/>
              <a:t>09/04/2018</a:t>
            </a:fld>
            <a:endParaRPr lang="en-GB"/>
          </a:p>
        </p:txBody>
      </p:sp>
      <p:sp>
        <p:nvSpPr>
          <p:cNvPr id="5" name="Footer Placeholder 4">
            <a:extLst>
              <a:ext uri="{FF2B5EF4-FFF2-40B4-BE49-F238E27FC236}">
                <a16:creationId xmlns="" xmlns:a16="http://schemas.microsoft.com/office/drawing/2014/main" id="{02429239-EF78-4847-B478-9B3A5C8FFF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E809028A-2E50-4BAC-A191-72255388820B}"/>
              </a:ext>
            </a:extLst>
          </p:cNvPr>
          <p:cNvSpPr>
            <a:spLocks noGrp="1"/>
          </p:cNvSpPr>
          <p:nvPr>
            <p:ph type="sldNum" sz="quarter" idx="12"/>
          </p:nvPr>
        </p:nvSpPr>
        <p:spPr/>
        <p:txBody>
          <a:bodyPr/>
          <a:lstStyle/>
          <a:p>
            <a:fld id="{A2C6B9F5-9685-4C5B-B6DB-F5E82811A3DA}" type="slidenum">
              <a:rPr lang="en-GB" smtClean="0"/>
              <a:t>‹#›</a:t>
            </a:fld>
            <a:endParaRPr lang="en-GB"/>
          </a:p>
        </p:txBody>
      </p:sp>
    </p:spTree>
    <p:extLst>
      <p:ext uri="{BB962C8B-B14F-4D97-AF65-F5344CB8AC3E}">
        <p14:creationId xmlns:p14="http://schemas.microsoft.com/office/powerpoint/2010/main" val="2121672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6310447-EE8F-4894-9B7E-9369C8904FB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F4FCA18F-017F-489E-9638-C72AA34EBC8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 xmlns:a16="http://schemas.microsoft.com/office/drawing/2014/main" id="{090594A8-D98D-4458-A3C0-58BD63F40E3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 xmlns:a16="http://schemas.microsoft.com/office/drawing/2014/main" id="{EA57F89C-F982-434E-9E86-D35EB232DDCA}"/>
              </a:ext>
            </a:extLst>
          </p:cNvPr>
          <p:cNvSpPr>
            <a:spLocks noGrp="1"/>
          </p:cNvSpPr>
          <p:nvPr>
            <p:ph type="dt" sz="half" idx="10"/>
          </p:nvPr>
        </p:nvSpPr>
        <p:spPr/>
        <p:txBody>
          <a:bodyPr/>
          <a:lstStyle/>
          <a:p>
            <a:fld id="{3BC45611-9730-4346-AF29-444B636D0846}" type="datetimeFigureOut">
              <a:rPr lang="en-GB" smtClean="0"/>
              <a:t>09/04/2018</a:t>
            </a:fld>
            <a:endParaRPr lang="en-GB"/>
          </a:p>
        </p:txBody>
      </p:sp>
      <p:sp>
        <p:nvSpPr>
          <p:cNvPr id="6" name="Footer Placeholder 5">
            <a:extLst>
              <a:ext uri="{FF2B5EF4-FFF2-40B4-BE49-F238E27FC236}">
                <a16:creationId xmlns="" xmlns:a16="http://schemas.microsoft.com/office/drawing/2014/main" id="{E99D8F34-0007-4F4B-B757-592CD721922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7459D7C9-E545-452F-B8D5-F1F4E440B093}"/>
              </a:ext>
            </a:extLst>
          </p:cNvPr>
          <p:cNvSpPr>
            <a:spLocks noGrp="1"/>
          </p:cNvSpPr>
          <p:nvPr>
            <p:ph type="sldNum" sz="quarter" idx="12"/>
          </p:nvPr>
        </p:nvSpPr>
        <p:spPr/>
        <p:txBody>
          <a:bodyPr/>
          <a:lstStyle/>
          <a:p>
            <a:fld id="{A2C6B9F5-9685-4C5B-B6DB-F5E82811A3DA}" type="slidenum">
              <a:rPr lang="en-GB" smtClean="0"/>
              <a:t>‹#›</a:t>
            </a:fld>
            <a:endParaRPr lang="en-GB"/>
          </a:p>
        </p:txBody>
      </p:sp>
    </p:spTree>
    <p:extLst>
      <p:ext uri="{BB962C8B-B14F-4D97-AF65-F5344CB8AC3E}">
        <p14:creationId xmlns:p14="http://schemas.microsoft.com/office/powerpoint/2010/main" val="825491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2CC38-6F19-4438-BA5D-C4E42FC15F3C}"/>
              </a:ext>
            </a:extLst>
          </p:cNvPr>
          <p:cNvSpPr>
            <a:spLocks noGrp="1"/>
          </p:cNvSpPr>
          <p:nvPr>
            <p:ph type="title"/>
          </p:nvPr>
        </p:nvSpPr>
        <p:spPr>
          <a:xfrm>
            <a:off x="839788" y="365126"/>
            <a:ext cx="10515600" cy="1325563"/>
          </a:xfrm>
        </p:spPr>
        <p:txBody>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8C28E97C-03DB-4D0F-9C63-2B755256451A}"/>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B8261096-84F2-45DF-9756-5186F9C3236E}"/>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 xmlns:a16="http://schemas.microsoft.com/office/drawing/2014/main" id="{2E167DE4-ECFB-4326-A063-FB4B7A0118C9}"/>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B87B6E29-8E4E-462C-968B-DAFD145E6B9A}"/>
              </a:ext>
            </a:extLst>
          </p:cNvPr>
          <p:cNvSpPr>
            <a:spLocks noGrp="1"/>
          </p:cNvSpPr>
          <p:nvPr>
            <p:ph sz="quarter" idx="4"/>
          </p:nvPr>
        </p:nvSpPr>
        <p:spPr>
          <a:xfrm>
            <a:off x="6172202"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 xmlns:a16="http://schemas.microsoft.com/office/drawing/2014/main" id="{A4A691F7-CDD7-4A57-9D3D-40E5133850BC}"/>
              </a:ext>
            </a:extLst>
          </p:cNvPr>
          <p:cNvSpPr>
            <a:spLocks noGrp="1"/>
          </p:cNvSpPr>
          <p:nvPr>
            <p:ph type="dt" sz="half" idx="10"/>
          </p:nvPr>
        </p:nvSpPr>
        <p:spPr/>
        <p:txBody>
          <a:bodyPr/>
          <a:lstStyle/>
          <a:p>
            <a:fld id="{3BC45611-9730-4346-AF29-444B636D0846}" type="datetimeFigureOut">
              <a:rPr lang="en-GB" smtClean="0"/>
              <a:t>09/04/2018</a:t>
            </a:fld>
            <a:endParaRPr lang="en-GB"/>
          </a:p>
        </p:txBody>
      </p:sp>
      <p:sp>
        <p:nvSpPr>
          <p:cNvPr id="8" name="Footer Placeholder 7">
            <a:extLst>
              <a:ext uri="{FF2B5EF4-FFF2-40B4-BE49-F238E27FC236}">
                <a16:creationId xmlns="" xmlns:a16="http://schemas.microsoft.com/office/drawing/2014/main" id="{D8BDB465-8F4A-4786-AE9F-15B3631BFD8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 xmlns:a16="http://schemas.microsoft.com/office/drawing/2014/main" id="{EF00F376-C877-4361-8609-1CFA3210AAA6}"/>
              </a:ext>
            </a:extLst>
          </p:cNvPr>
          <p:cNvSpPr>
            <a:spLocks noGrp="1"/>
          </p:cNvSpPr>
          <p:nvPr>
            <p:ph type="sldNum" sz="quarter" idx="12"/>
          </p:nvPr>
        </p:nvSpPr>
        <p:spPr/>
        <p:txBody>
          <a:bodyPr/>
          <a:lstStyle/>
          <a:p>
            <a:fld id="{A2C6B9F5-9685-4C5B-B6DB-F5E82811A3DA}" type="slidenum">
              <a:rPr lang="en-GB" smtClean="0"/>
              <a:t>‹#›</a:t>
            </a:fld>
            <a:endParaRPr lang="en-GB"/>
          </a:p>
        </p:txBody>
      </p:sp>
    </p:spTree>
    <p:extLst>
      <p:ext uri="{BB962C8B-B14F-4D97-AF65-F5344CB8AC3E}">
        <p14:creationId xmlns:p14="http://schemas.microsoft.com/office/powerpoint/2010/main" val="3113712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0386F5B-C5B0-48DB-B5A1-C0C4D0DC07E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BA03F8B2-9A78-4F32-817B-35FF83DB2D67}"/>
              </a:ext>
            </a:extLst>
          </p:cNvPr>
          <p:cNvSpPr>
            <a:spLocks noGrp="1"/>
          </p:cNvSpPr>
          <p:nvPr>
            <p:ph type="dt" sz="half" idx="10"/>
          </p:nvPr>
        </p:nvSpPr>
        <p:spPr/>
        <p:txBody>
          <a:bodyPr/>
          <a:lstStyle/>
          <a:p>
            <a:fld id="{3BC45611-9730-4346-AF29-444B636D0846}" type="datetimeFigureOut">
              <a:rPr lang="en-GB" smtClean="0"/>
              <a:t>09/04/2018</a:t>
            </a:fld>
            <a:endParaRPr lang="en-GB"/>
          </a:p>
        </p:txBody>
      </p:sp>
      <p:sp>
        <p:nvSpPr>
          <p:cNvPr id="4" name="Footer Placeholder 3">
            <a:extLst>
              <a:ext uri="{FF2B5EF4-FFF2-40B4-BE49-F238E27FC236}">
                <a16:creationId xmlns="" xmlns:a16="http://schemas.microsoft.com/office/drawing/2014/main" id="{6C6AA231-C62D-46E4-9C21-47D9CEF35F3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 xmlns:a16="http://schemas.microsoft.com/office/drawing/2014/main" id="{3B80E936-8C4F-49DC-98E0-D731F879DA3F}"/>
              </a:ext>
            </a:extLst>
          </p:cNvPr>
          <p:cNvSpPr>
            <a:spLocks noGrp="1"/>
          </p:cNvSpPr>
          <p:nvPr>
            <p:ph type="sldNum" sz="quarter" idx="12"/>
          </p:nvPr>
        </p:nvSpPr>
        <p:spPr/>
        <p:txBody>
          <a:bodyPr/>
          <a:lstStyle/>
          <a:p>
            <a:fld id="{A2C6B9F5-9685-4C5B-B6DB-F5E82811A3DA}" type="slidenum">
              <a:rPr lang="en-GB" smtClean="0"/>
              <a:t>‹#›</a:t>
            </a:fld>
            <a:endParaRPr lang="en-GB"/>
          </a:p>
        </p:txBody>
      </p:sp>
    </p:spTree>
    <p:extLst>
      <p:ext uri="{BB962C8B-B14F-4D97-AF65-F5344CB8AC3E}">
        <p14:creationId xmlns:p14="http://schemas.microsoft.com/office/powerpoint/2010/main" val="3693437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9995B3C3-4C64-40F5-B436-314430D7D98D}"/>
              </a:ext>
            </a:extLst>
          </p:cNvPr>
          <p:cNvSpPr>
            <a:spLocks noGrp="1"/>
          </p:cNvSpPr>
          <p:nvPr>
            <p:ph type="dt" sz="half" idx="10"/>
          </p:nvPr>
        </p:nvSpPr>
        <p:spPr/>
        <p:txBody>
          <a:bodyPr/>
          <a:lstStyle/>
          <a:p>
            <a:fld id="{3BC45611-9730-4346-AF29-444B636D0846}" type="datetimeFigureOut">
              <a:rPr lang="en-GB" smtClean="0"/>
              <a:t>09/04/2018</a:t>
            </a:fld>
            <a:endParaRPr lang="en-GB"/>
          </a:p>
        </p:txBody>
      </p:sp>
      <p:sp>
        <p:nvSpPr>
          <p:cNvPr id="3" name="Footer Placeholder 2">
            <a:extLst>
              <a:ext uri="{FF2B5EF4-FFF2-40B4-BE49-F238E27FC236}">
                <a16:creationId xmlns="" xmlns:a16="http://schemas.microsoft.com/office/drawing/2014/main" id="{B0EA0FE7-3DE3-42B9-AFB7-C0AB91470A6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 xmlns:a16="http://schemas.microsoft.com/office/drawing/2014/main" id="{CE770242-EAB5-4ED8-8D30-724A987A8313}"/>
              </a:ext>
            </a:extLst>
          </p:cNvPr>
          <p:cNvSpPr>
            <a:spLocks noGrp="1"/>
          </p:cNvSpPr>
          <p:nvPr>
            <p:ph type="sldNum" sz="quarter" idx="12"/>
          </p:nvPr>
        </p:nvSpPr>
        <p:spPr/>
        <p:txBody>
          <a:bodyPr/>
          <a:lstStyle/>
          <a:p>
            <a:fld id="{A2C6B9F5-9685-4C5B-B6DB-F5E82811A3DA}" type="slidenum">
              <a:rPr lang="en-GB" smtClean="0"/>
              <a:t>‹#›</a:t>
            </a:fld>
            <a:endParaRPr lang="en-GB"/>
          </a:p>
        </p:txBody>
      </p:sp>
    </p:spTree>
    <p:extLst>
      <p:ext uri="{BB962C8B-B14F-4D97-AF65-F5344CB8AC3E}">
        <p14:creationId xmlns:p14="http://schemas.microsoft.com/office/powerpoint/2010/main" val="1683448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D3984A9-0579-4FB5-A143-F625856290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5279593F-D95C-42EF-B55A-BC7A35C46848}"/>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 xmlns:a16="http://schemas.microsoft.com/office/drawing/2014/main" id="{C6A1BBEA-639B-4BC2-A2D9-FF99958E60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589263EA-2853-492F-853D-46A222391196}"/>
              </a:ext>
            </a:extLst>
          </p:cNvPr>
          <p:cNvSpPr>
            <a:spLocks noGrp="1"/>
          </p:cNvSpPr>
          <p:nvPr>
            <p:ph type="dt" sz="half" idx="10"/>
          </p:nvPr>
        </p:nvSpPr>
        <p:spPr/>
        <p:txBody>
          <a:bodyPr/>
          <a:lstStyle/>
          <a:p>
            <a:fld id="{3BC45611-9730-4346-AF29-444B636D0846}" type="datetimeFigureOut">
              <a:rPr lang="en-GB" smtClean="0"/>
              <a:t>09/04/2018</a:t>
            </a:fld>
            <a:endParaRPr lang="en-GB"/>
          </a:p>
        </p:txBody>
      </p:sp>
      <p:sp>
        <p:nvSpPr>
          <p:cNvPr id="6" name="Footer Placeholder 5">
            <a:extLst>
              <a:ext uri="{FF2B5EF4-FFF2-40B4-BE49-F238E27FC236}">
                <a16:creationId xmlns="" xmlns:a16="http://schemas.microsoft.com/office/drawing/2014/main" id="{3D3090F4-9D21-40E6-8995-E7E8B97C85E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0C0874E6-B07A-4E42-AD97-DE1EF16DAC33}"/>
              </a:ext>
            </a:extLst>
          </p:cNvPr>
          <p:cNvSpPr>
            <a:spLocks noGrp="1"/>
          </p:cNvSpPr>
          <p:nvPr>
            <p:ph type="sldNum" sz="quarter" idx="12"/>
          </p:nvPr>
        </p:nvSpPr>
        <p:spPr/>
        <p:txBody>
          <a:bodyPr/>
          <a:lstStyle/>
          <a:p>
            <a:fld id="{A2C6B9F5-9685-4C5B-B6DB-F5E82811A3DA}" type="slidenum">
              <a:rPr lang="en-GB" smtClean="0"/>
              <a:t>‹#›</a:t>
            </a:fld>
            <a:endParaRPr lang="en-GB"/>
          </a:p>
        </p:txBody>
      </p:sp>
    </p:spTree>
    <p:extLst>
      <p:ext uri="{BB962C8B-B14F-4D97-AF65-F5344CB8AC3E}">
        <p14:creationId xmlns:p14="http://schemas.microsoft.com/office/powerpoint/2010/main" val="3053927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00DDC2-1A36-43D1-9658-BC8C3CE0CA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 xmlns:a16="http://schemas.microsoft.com/office/drawing/2014/main" id="{33E34ECC-833E-4B81-9361-D34C44E73026}"/>
              </a:ext>
            </a:extLst>
          </p:cNvPr>
          <p:cNvSpPr>
            <a:spLocks noGrp="1"/>
          </p:cNvSpPr>
          <p:nvPr>
            <p:ph type="pic" idx="1"/>
          </p:nvPr>
        </p:nvSpPr>
        <p:spPr>
          <a:xfrm>
            <a:off x="5183188"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 xmlns:a16="http://schemas.microsoft.com/office/drawing/2014/main" id="{B241AE27-BAA0-4FE2-BAE4-AFFE0D5D33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C884120A-07C9-4AA8-BE5C-B8C024A5A3D7}"/>
              </a:ext>
            </a:extLst>
          </p:cNvPr>
          <p:cNvSpPr>
            <a:spLocks noGrp="1"/>
          </p:cNvSpPr>
          <p:nvPr>
            <p:ph type="dt" sz="half" idx="10"/>
          </p:nvPr>
        </p:nvSpPr>
        <p:spPr/>
        <p:txBody>
          <a:bodyPr/>
          <a:lstStyle/>
          <a:p>
            <a:fld id="{3BC45611-9730-4346-AF29-444B636D0846}" type="datetimeFigureOut">
              <a:rPr lang="en-GB" smtClean="0"/>
              <a:t>09/04/2018</a:t>
            </a:fld>
            <a:endParaRPr lang="en-GB"/>
          </a:p>
        </p:txBody>
      </p:sp>
      <p:sp>
        <p:nvSpPr>
          <p:cNvPr id="6" name="Footer Placeholder 5">
            <a:extLst>
              <a:ext uri="{FF2B5EF4-FFF2-40B4-BE49-F238E27FC236}">
                <a16:creationId xmlns="" xmlns:a16="http://schemas.microsoft.com/office/drawing/2014/main" id="{E4C2C512-B1AB-4CEB-AD40-3A894CFC729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A94EBFBF-C90E-482C-B07E-E406019F877B}"/>
              </a:ext>
            </a:extLst>
          </p:cNvPr>
          <p:cNvSpPr>
            <a:spLocks noGrp="1"/>
          </p:cNvSpPr>
          <p:nvPr>
            <p:ph type="sldNum" sz="quarter" idx="12"/>
          </p:nvPr>
        </p:nvSpPr>
        <p:spPr/>
        <p:txBody>
          <a:bodyPr/>
          <a:lstStyle/>
          <a:p>
            <a:fld id="{A2C6B9F5-9685-4C5B-B6DB-F5E82811A3DA}" type="slidenum">
              <a:rPr lang="en-GB" smtClean="0"/>
              <a:t>‹#›</a:t>
            </a:fld>
            <a:endParaRPr lang="en-GB"/>
          </a:p>
        </p:txBody>
      </p:sp>
    </p:spTree>
    <p:extLst>
      <p:ext uri="{BB962C8B-B14F-4D97-AF65-F5344CB8AC3E}">
        <p14:creationId xmlns:p14="http://schemas.microsoft.com/office/powerpoint/2010/main" val="2126899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5A9A27A9-1CA5-4962-92F1-E331EF0965F0}"/>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6F10C3AD-A0F2-4F1A-8AE3-E4AF35316E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D8001A2D-AC61-444C-B68B-C7B1E92687E7}"/>
              </a:ext>
            </a:extLst>
          </p:cNvPr>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C45611-9730-4346-AF29-444B636D0846}" type="datetimeFigureOut">
              <a:rPr lang="en-GB" smtClean="0"/>
              <a:t>09/04/2018</a:t>
            </a:fld>
            <a:endParaRPr lang="en-GB"/>
          </a:p>
        </p:txBody>
      </p:sp>
      <p:sp>
        <p:nvSpPr>
          <p:cNvPr id="5" name="Footer Placeholder 4">
            <a:extLst>
              <a:ext uri="{FF2B5EF4-FFF2-40B4-BE49-F238E27FC236}">
                <a16:creationId xmlns="" xmlns:a16="http://schemas.microsoft.com/office/drawing/2014/main" id="{C19599A1-3272-482D-882D-3529EE3ED9E2}"/>
              </a:ext>
            </a:extLst>
          </p:cNvPr>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 xmlns:a16="http://schemas.microsoft.com/office/drawing/2014/main" id="{F9B256EB-15E0-46FC-BD77-C16392BE7918}"/>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C6B9F5-9685-4C5B-B6DB-F5E82811A3DA}" type="slidenum">
              <a:rPr lang="en-GB" smtClean="0"/>
              <a:t>‹#›</a:t>
            </a:fld>
            <a:endParaRPr lang="en-GB"/>
          </a:p>
        </p:txBody>
      </p:sp>
    </p:spTree>
    <p:extLst>
      <p:ext uri="{BB962C8B-B14F-4D97-AF65-F5344CB8AC3E}">
        <p14:creationId xmlns:p14="http://schemas.microsoft.com/office/powerpoint/2010/main" val="31569237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tif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who.int/entity/immunization/programmes_systems/supply_chain/EVM-Global-Data-Analysis-2009-2015.pdf?ua=1"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0" y="0"/>
            <a:ext cx="12192000" cy="822960"/>
          </a:xfrm>
          <a:prstGeom prst="rect">
            <a:avLst/>
          </a:prstGeom>
          <a:solidFill>
            <a:srgbClr val="009999"/>
          </a:solidFill>
        </p:spPr>
        <p:txBody>
          <a:bodyPr wrap="square" rtlCol="0">
            <a:spAutoFit/>
          </a:bodyPr>
          <a:lstStyle/>
          <a:p>
            <a:pPr>
              <a:spcBef>
                <a:spcPts val="1200"/>
              </a:spcBef>
            </a:pPr>
            <a:endParaRPr lang="fr-CH" sz="1600" dirty="0">
              <a:solidFill>
                <a:schemeClr val="bg1"/>
              </a:solidFill>
              <a:latin typeface="Arial" pitchFamily="34" charset="0"/>
              <a:cs typeface="Arial" pitchFamily="34" charset="0"/>
            </a:endParaRPr>
          </a:p>
        </p:txBody>
      </p:sp>
      <p:grpSp>
        <p:nvGrpSpPr>
          <p:cNvPr id="14" name="Group 13"/>
          <p:cNvGrpSpPr>
            <a:grpSpLocks noChangeAspect="1"/>
          </p:cNvGrpSpPr>
          <p:nvPr/>
        </p:nvGrpSpPr>
        <p:grpSpPr>
          <a:xfrm>
            <a:off x="9126155" y="164592"/>
            <a:ext cx="1472660" cy="504000"/>
            <a:chOff x="3352800" y="3036092"/>
            <a:chExt cx="2484000" cy="850107"/>
          </a:xfrm>
          <a:solidFill>
            <a:srgbClr val="009999"/>
          </a:solidFill>
        </p:grpSpPr>
        <p:sp>
          <p:nvSpPr>
            <p:cNvPr id="15" name="Rectangle 14"/>
            <p:cNvSpPr/>
            <p:nvPr/>
          </p:nvSpPr>
          <p:spPr>
            <a:xfrm>
              <a:off x="3352800" y="3036092"/>
              <a:ext cx="2484000" cy="8501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WHO_logotype_whi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8525" y="3095625"/>
              <a:ext cx="2266950" cy="7143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17" name="Group 16"/>
          <p:cNvGrpSpPr>
            <a:grpSpLocks noChangeAspect="1"/>
          </p:cNvGrpSpPr>
          <p:nvPr/>
        </p:nvGrpSpPr>
        <p:grpSpPr>
          <a:xfrm>
            <a:off x="10573441" y="164592"/>
            <a:ext cx="1473360" cy="504000"/>
            <a:chOff x="3182310" y="5791200"/>
            <a:chExt cx="3157200" cy="1080000"/>
          </a:xfrm>
          <a:solidFill>
            <a:srgbClr val="009999"/>
          </a:solidFill>
        </p:grpSpPr>
        <p:sp>
          <p:nvSpPr>
            <p:cNvPr id="18" name="Rectangle 17"/>
            <p:cNvSpPr/>
            <p:nvPr/>
          </p:nvSpPr>
          <p:spPr>
            <a:xfrm>
              <a:off x="3182310" y="5791200"/>
              <a:ext cx="3157200" cy="10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9" name="Picture 2" descr="UNICEF_horiz_whi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41121" y="5998349"/>
              <a:ext cx="2366245" cy="612000"/>
            </a:xfrm>
            <a:prstGeom prst="rect">
              <a:avLst/>
            </a:prstGeom>
            <a:grpFill/>
            <a:ln>
              <a:noFill/>
            </a:ln>
          </p:spPr>
        </p:pic>
      </p:grpSp>
      <p:sp>
        <p:nvSpPr>
          <p:cNvPr id="11" name="TextBox 10"/>
          <p:cNvSpPr txBox="1"/>
          <p:nvPr/>
        </p:nvSpPr>
        <p:spPr>
          <a:xfrm>
            <a:off x="829056" y="4363789"/>
            <a:ext cx="10418064" cy="1077218"/>
          </a:xfrm>
          <a:prstGeom prst="rect">
            <a:avLst/>
          </a:prstGeom>
          <a:noFill/>
        </p:spPr>
        <p:txBody>
          <a:bodyPr wrap="square" rtlCol="0">
            <a:spAutoFit/>
          </a:bodyPr>
          <a:lstStyle/>
          <a:p>
            <a:r>
              <a:rPr lang="en-US" sz="4000" b="1" dirty="0" smtClean="0">
                <a:solidFill>
                  <a:srgbClr val="009999"/>
                </a:solidFill>
              </a:rPr>
              <a:t>Delivering EVM Assessments</a:t>
            </a:r>
          </a:p>
          <a:p>
            <a:r>
              <a:rPr lang="en-US" sz="2400" dirty="0" smtClean="0">
                <a:solidFill>
                  <a:schemeClr val="accent3"/>
                </a:solidFill>
              </a:rPr>
              <a:t>Dan Brigden, WHO HQ</a:t>
            </a:r>
          </a:p>
        </p:txBody>
      </p:sp>
      <p:pic>
        <p:nvPicPr>
          <p:cNvPr id="4" name="Picture 3"/>
          <p:cNvPicPr>
            <a:picLocks noChangeAspect="1"/>
          </p:cNvPicPr>
          <p:nvPr/>
        </p:nvPicPr>
        <p:blipFill>
          <a:blip r:embed="rId5"/>
          <a:stretch>
            <a:fillRect/>
          </a:stretch>
        </p:blipFill>
        <p:spPr>
          <a:xfrm>
            <a:off x="902208" y="1687557"/>
            <a:ext cx="2311400" cy="2273300"/>
          </a:xfrm>
          <a:prstGeom prst="rect">
            <a:avLst/>
          </a:prstGeom>
        </p:spPr>
      </p:pic>
    </p:spTree>
    <p:extLst>
      <p:ext uri="{BB962C8B-B14F-4D97-AF65-F5344CB8AC3E}">
        <p14:creationId xmlns:p14="http://schemas.microsoft.com/office/powerpoint/2010/main" val="16162057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7315200"/>
          </a:xfrm>
          <a:prstGeom prst="rect">
            <a:avLst/>
          </a:prstGeom>
          <a:solidFill>
            <a:srgbClr val="009F9F"/>
          </a:solidFill>
        </p:spPr>
        <p:txBody>
          <a:bodyPr wrap="square" rtlCol="0">
            <a:spAutoFit/>
          </a:bodyPr>
          <a:lstStyle/>
          <a:p>
            <a:pPr>
              <a:spcBef>
                <a:spcPts val="1200"/>
              </a:spcBef>
            </a:pPr>
            <a:endParaRPr lang="fr-CH" sz="1600" dirty="0">
              <a:solidFill>
                <a:schemeClr val="bg1"/>
              </a:solidFill>
              <a:latin typeface="Arial" pitchFamily="34" charset="0"/>
              <a:cs typeface="Arial" pitchFamily="34" charset="0"/>
            </a:endParaRPr>
          </a:p>
        </p:txBody>
      </p:sp>
      <p:pic>
        <p:nvPicPr>
          <p:cNvPr id="5" name="Picture 4"/>
          <p:cNvPicPr>
            <a:picLocks noChangeAspect="1"/>
          </p:cNvPicPr>
          <p:nvPr/>
        </p:nvPicPr>
        <p:blipFill rotWithShape="1">
          <a:blip r:embed="rId2"/>
          <a:srcRect l="3315" t="3326" r="6673" b="5896"/>
          <a:stretch/>
        </p:blipFill>
        <p:spPr>
          <a:xfrm>
            <a:off x="9971354" y="5138928"/>
            <a:ext cx="1732966" cy="1719072"/>
          </a:xfrm>
          <a:prstGeom prst="rect">
            <a:avLst/>
          </a:prstGeom>
        </p:spPr>
      </p:pic>
      <p:sp>
        <p:nvSpPr>
          <p:cNvPr id="6" name="TextBox 5"/>
          <p:cNvSpPr txBox="1"/>
          <p:nvPr/>
        </p:nvSpPr>
        <p:spPr>
          <a:xfrm>
            <a:off x="1286256" y="1748605"/>
            <a:ext cx="8186928" cy="1015663"/>
          </a:xfrm>
          <a:prstGeom prst="rect">
            <a:avLst/>
          </a:prstGeom>
          <a:noFill/>
        </p:spPr>
        <p:txBody>
          <a:bodyPr wrap="square" rtlCol="0">
            <a:spAutoFit/>
          </a:bodyPr>
          <a:lstStyle/>
          <a:p>
            <a:r>
              <a:rPr lang="en-US" sz="6000" b="1" dirty="0" smtClean="0">
                <a:solidFill>
                  <a:schemeClr val="bg1"/>
                </a:solidFill>
              </a:rPr>
              <a:t>EVM Global Dashboard</a:t>
            </a:r>
          </a:p>
        </p:txBody>
      </p:sp>
    </p:spTree>
    <p:extLst>
      <p:ext uri="{BB962C8B-B14F-4D97-AF65-F5344CB8AC3E}">
        <p14:creationId xmlns:p14="http://schemas.microsoft.com/office/powerpoint/2010/main" val="2739961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11037"/>
            <a:ext cx="10515600" cy="879655"/>
          </a:xfrm>
        </p:spPr>
        <p:txBody>
          <a:bodyPr/>
          <a:lstStyle/>
          <a:p>
            <a:r>
              <a:rPr lang="en-GB" dirty="0"/>
              <a:t>EVM </a:t>
            </a:r>
            <a:r>
              <a:rPr lang="en-GB" dirty="0" smtClean="0"/>
              <a:t>website</a:t>
            </a:r>
            <a:endParaRPr lang="en-GB" dirty="0"/>
          </a:p>
        </p:txBody>
      </p:sp>
      <p:sp>
        <p:nvSpPr>
          <p:cNvPr id="12" name="TextBox 11"/>
          <p:cNvSpPr txBox="1"/>
          <p:nvPr/>
        </p:nvSpPr>
        <p:spPr>
          <a:xfrm>
            <a:off x="0" y="0"/>
            <a:ext cx="12192000" cy="338554"/>
          </a:xfrm>
          <a:prstGeom prst="rect">
            <a:avLst/>
          </a:prstGeom>
          <a:solidFill>
            <a:srgbClr val="009999"/>
          </a:solidFill>
        </p:spPr>
        <p:txBody>
          <a:bodyPr wrap="square" rtlCol="0">
            <a:spAutoFit/>
          </a:bodyPr>
          <a:lstStyle/>
          <a:p>
            <a:pPr>
              <a:spcBef>
                <a:spcPts val="1200"/>
              </a:spcBef>
            </a:pPr>
            <a:endParaRPr lang="fr-CH" sz="1600" dirty="0">
              <a:solidFill>
                <a:schemeClr val="bg1"/>
              </a:solidFill>
              <a:latin typeface="Arial" pitchFamily="34" charset="0"/>
              <a:cs typeface="Arial" pitchFamily="34" charset="0"/>
            </a:endParaRPr>
          </a:p>
        </p:txBody>
      </p:sp>
      <p:pic>
        <p:nvPicPr>
          <p:cNvPr id="2050" name="Picture 2" descr="C:\Users\brigdend\Downloads\0.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2664"/>
          <a:stretch/>
        </p:blipFill>
        <p:spPr bwMode="auto">
          <a:xfrm>
            <a:off x="4067690" y="-1"/>
            <a:ext cx="812431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35176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11037"/>
            <a:ext cx="10515600" cy="879655"/>
          </a:xfrm>
        </p:spPr>
        <p:txBody>
          <a:bodyPr/>
          <a:lstStyle/>
          <a:p>
            <a:r>
              <a:rPr lang="en-GB" dirty="0"/>
              <a:t>EVM Global Dashboard</a:t>
            </a:r>
          </a:p>
        </p:txBody>
      </p:sp>
      <p:sp>
        <p:nvSpPr>
          <p:cNvPr id="3" name="Content Placeholder 2"/>
          <p:cNvSpPr>
            <a:spLocks noGrp="1"/>
          </p:cNvSpPr>
          <p:nvPr>
            <p:ph idx="1"/>
          </p:nvPr>
        </p:nvSpPr>
        <p:spPr/>
        <p:txBody>
          <a:bodyPr>
            <a:normAutofit/>
          </a:bodyPr>
          <a:lstStyle/>
          <a:p>
            <a:pPr marL="0" indent="0">
              <a:buNone/>
            </a:pPr>
            <a:r>
              <a:rPr lang="en-GB" dirty="0"/>
              <a:t>Website hosted by WHO.</a:t>
            </a:r>
          </a:p>
          <a:p>
            <a:pPr marL="0" indent="0">
              <a:buNone/>
            </a:pPr>
            <a:r>
              <a:rPr lang="en-GB" dirty="0"/>
              <a:t>Provides a means of accessing and interpreting published EVM assessment scores at the global, regional and country level, basically an interactive version of the </a:t>
            </a:r>
            <a:r>
              <a:rPr lang="en-GB" dirty="0">
                <a:hlinkClick r:id="rId2"/>
              </a:rPr>
              <a:t>EVM Global Data Analysis</a:t>
            </a:r>
            <a:r>
              <a:rPr lang="en-GB" dirty="0"/>
              <a:t> PDF available on the WHO website. </a:t>
            </a:r>
          </a:p>
          <a:p>
            <a:pPr marL="0" indent="0">
              <a:buNone/>
            </a:pPr>
            <a:r>
              <a:rPr lang="en-GB" dirty="0"/>
              <a:t>Consists of dashboards that will enable visitors to generate live charts of published </a:t>
            </a:r>
            <a:r>
              <a:rPr lang="en-GB" b="1" dirty="0"/>
              <a:t>aggregated</a:t>
            </a:r>
            <a:r>
              <a:rPr lang="en-GB" dirty="0"/>
              <a:t> EVM assessment scores, using all assessment datasets uploaded and approved at that time.</a:t>
            </a:r>
          </a:p>
          <a:p>
            <a:pPr marL="0" indent="0">
              <a:buNone/>
            </a:pPr>
            <a:r>
              <a:rPr lang="en-GB" dirty="0"/>
              <a:t>Real-time data visibility for published EVM assessment data.</a:t>
            </a:r>
          </a:p>
        </p:txBody>
      </p:sp>
      <p:sp>
        <p:nvSpPr>
          <p:cNvPr id="12" name="TextBox 11"/>
          <p:cNvSpPr txBox="1"/>
          <p:nvPr/>
        </p:nvSpPr>
        <p:spPr>
          <a:xfrm>
            <a:off x="0" y="0"/>
            <a:ext cx="12192000" cy="338554"/>
          </a:xfrm>
          <a:prstGeom prst="rect">
            <a:avLst/>
          </a:prstGeom>
          <a:solidFill>
            <a:srgbClr val="009999"/>
          </a:solidFill>
        </p:spPr>
        <p:txBody>
          <a:bodyPr wrap="square" rtlCol="0">
            <a:spAutoFit/>
          </a:bodyPr>
          <a:lstStyle/>
          <a:p>
            <a:pPr>
              <a:spcBef>
                <a:spcPts val="1200"/>
              </a:spcBef>
            </a:pPr>
            <a:endParaRPr lang="fr-CH" sz="1600" dirty="0">
              <a:solidFill>
                <a:schemeClr val="bg1"/>
              </a:solidFill>
              <a:latin typeface="Arial" pitchFamily="34" charset="0"/>
              <a:cs typeface="Arial" pitchFamily="34" charset="0"/>
            </a:endParaRPr>
          </a:p>
        </p:txBody>
      </p:sp>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698" t="19724" r="15973" b="10677"/>
          <a:stretch/>
        </p:blipFill>
        <p:spPr bwMode="auto">
          <a:xfrm>
            <a:off x="9015210" y="10186"/>
            <a:ext cx="3176789" cy="1793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49005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11037"/>
            <a:ext cx="10515600" cy="879655"/>
          </a:xfrm>
        </p:spPr>
        <p:txBody>
          <a:bodyPr/>
          <a:lstStyle/>
          <a:p>
            <a:r>
              <a:rPr lang="en-GB" dirty="0"/>
              <a:t>EVM Global </a:t>
            </a:r>
            <a:r>
              <a:rPr lang="en-GB" dirty="0" smtClean="0"/>
              <a:t>Dashboard – data access</a:t>
            </a:r>
            <a:endParaRPr lang="en-GB" dirty="0"/>
          </a:p>
        </p:txBody>
      </p:sp>
      <p:sp>
        <p:nvSpPr>
          <p:cNvPr id="3" name="Content Placeholder 2"/>
          <p:cNvSpPr>
            <a:spLocks noGrp="1"/>
          </p:cNvSpPr>
          <p:nvPr>
            <p:ph idx="1"/>
          </p:nvPr>
        </p:nvSpPr>
        <p:spPr/>
        <p:txBody>
          <a:bodyPr>
            <a:normAutofit/>
          </a:bodyPr>
          <a:lstStyle/>
          <a:p>
            <a:r>
              <a:rPr lang="en-GB" dirty="0"/>
              <a:t>Unpublished EVM assessment data is </a:t>
            </a:r>
            <a:r>
              <a:rPr lang="en-GB" b="1" dirty="0"/>
              <a:t>not visible </a:t>
            </a:r>
            <a:r>
              <a:rPr lang="en-GB" dirty="0"/>
              <a:t>in the EVM Global Dashboard - only visible in the Assessment Manager for that country</a:t>
            </a:r>
          </a:p>
          <a:p>
            <a:r>
              <a:rPr lang="en-GB" dirty="0"/>
              <a:t>Access to dashboards (for published EVM assessment scores only) is strictly determined by account permissions</a:t>
            </a:r>
          </a:p>
          <a:p>
            <a:pPr lvl="1"/>
            <a:r>
              <a:rPr lang="en-GB" dirty="0"/>
              <a:t>Aggregated (global/regional) dashboards - public access;</a:t>
            </a:r>
          </a:p>
          <a:p>
            <a:pPr lvl="1"/>
            <a:r>
              <a:rPr lang="en-GB" dirty="0"/>
              <a:t>Country-specific EVM assessment dashboards (EVM country scores) </a:t>
            </a:r>
            <a:r>
              <a:rPr lang="en-GB" dirty="0" smtClean="0"/>
              <a:t>– country </a:t>
            </a:r>
            <a:r>
              <a:rPr lang="en-GB" dirty="0"/>
              <a:t>administrators </a:t>
            </a:r>
            <a:r>
              <a:rPr lang="en-GB" dirty="0" smtClean="0"/>
              <a:t>only*</a:t>
            </a:r>
            <a:endParaRPr lang="en-GB" dirty="0"/>
          </a:p>
          <a:p>
            <a:pPr lvl="1"/>
            <a:r>
              <a:rPr lang="en-GB" dirty="0"/>
              <a:t>Subnational EVM assessment dashboards - relevant country </a:t>
            </a:r>
            <a:r>
              <a:rPr lang="en-GB" dirty="0" smtClean="0"/>
              <a:t>administrators only</a:t>
            </a:r>
            <a:endParaRPr lang="en-GB" dirty="0"/>
          </a:p>
          <a:p>
            <a:pPr marL="0" indent="0">
              <a:buNone/>
            </a:pPr>
            <a:r>
              <a:rPr lang="en-GB" dirty="0" smtClean="0"/>
              <a:t>Potentially also select country partners as requested.</a:t>
            </a:r>
          </a:p>
        </p:txBody>
      </p:sp>
      <p:sp>
        <p:nvSpPr>
          <p:cNvPr id="12" name="TextBox 11"/>
          <p:cNvSpPr txBox="1"/>
          <p:nvPr/>
        </p:nvSpPr>
        <p:spPr>
          <a:xfrm>
            <a:off x="0" y="0"/>
            <a:ext cx="12192000" cy="338554"/>
          </a:xfrm>
          <a:prstGeom prst="rect">
            <a:avLst/>
          </a:prstGeom>
          <a:solidFill>
            <a:srgbClr val="009999"/>
          </a:solidFill>
        </p:spPr>
        <p:txBody>
          <a:bodyPr wrap="square" rtlCol="0">
            <a:spAutoFit/>
          </a:bodyPr>
          <a:lstStyle/>
          <a:p>
            <a:pPr>
              <a:spcBef>
                <a:spcPts val="1200"/>
              </a:spcBef>
            </a:pPr>
            <a:endParaRPr lang="fr-CH" sz="16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1148740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WIMS.who.int\HQ\GVA11\Home\brigdend\Desktop\EVM_Logo_Large2F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52187" y="3455294"/>
            <a:ext cx="5087625" cy="203235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22879" y="1596977"/>
            <a:ext cx="4546242" cy="1107996"/>
          </a:xfrm>
          <a:prstGeom prst="rect">
            <a:avLst/>
          </a:prstGeom>
          <a:noFill/>
        </p:spPr>
        <p:txBody>
          <a:bodyPr wrap="square" rtlCol="0">
            <a:spAutoFit/>
          </a:bodyPr>
          <a:lstStyle/>
          <a:p>
            <a:pPr algn="ctr"/>
            <a:r>
              <a:rPr lang="en-GB" sz="6600" dirty="0"/>
              <a:t>Thank you</a:t>
            </a:r>
          </a:p>
        </p:txBody>
      </p:sp>
      <p:sp>
        <p:nvSpPr>
          <p:cNvPr id="11" name="TextBox 10"/>
          <p:cNvSpPr txBox="1"/>
          <p:nvPr/>
        </p:nvSpPr>
        <p:spPr>
          <a:xfrm>
            <a:off x="0" y="0"/>
            <a:ext cx="12192000" cy="338554"/>
          </a:xfrm>
          <a:prstGeom prst="rect">
            <a:avLst/>
          </a:prstGeom>
          <a:solidFill>
            <a:srgbClr val="009999"/>
          </a:solidFill>
        </p:spPr>
        <p:txBody>
          <a:bodyPr wrap="square" rtlCol="0">
            <a:spAutoFit/>
          </a:bodyPr>
          <a:lstStyle/>
          <a:p>
            <a:pPr>
              <a:spcBef>
                <a:spcPts val="1200"/>
              </a:spcBef>
            </a:pPr>
            <a:endParaRPr lang="fr-CH" sz="16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7721801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hevron 22"/>
          <p:cNvSpPr/>
          <p:nvPr/>
        </p:nvSpPr>
        <p:spPr>
          <a:xfrm>
            <a:off x="7932701" y="3121282"/>
            <a:ext cx="3583814" cy="615441"/>
          </a:xfrm>
          <a:prstGeom prst="chevron">
            <a:avLst/>
          </a:prstGeom>
          <a:solidFill>
            <a:srgbClr val="EE78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spc="200" dirty="0" smtClean="0">
                <a:solidFill>
                  <a:schemeClr val="bg1"/>
                </a:solidFill>
              </a:rPr>
              <a:t>GLOBAL ANALYSIS</a:t>
            </a:r>
            <a:endParaRPr lang="en-GB" sz="2000" b="1" spc="200" dirty="0">
              <a:solidFill>
                <a:schemeClr val="bg1"/>
              </a:solidFill>
            </a:endParaRPr>
          </a:p>
        </p:txBody>
      </p:sp>
      <p:sp>
        <p:nvSpPr>
          <p:cNvPr id="25" name="Title 1"/>
          <p:cNvSpPr txBox="1">
            <a:spLocks/>
          </p:cNvSpPr>
          <p:nvPr/>
        </p:nvSpPr>
        <p:spPr>
          <a:xfrm>
            <a:off x="498854" y="2241623"/>
            <a:ext cx="1215971" cy="87965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6000" b="1" dirty="0" smtClean="0">
                <a:solidFill>
                  <a:srgbClr val="4A77B2"/>
                </a:solidFill>
                <a:latin typeface="Calibri" charset="0"/>
                <a:ea typeface="Calibri" charset="0"/>
                <a:cs typeface="Calibri" charset="0"/>
              </a:rPr>
              <a:t>1</a:t>
            </a:r>
            <a:endParaRPr lang="en-GB" sz="6000" b="1" dirty="0">
              <a:solidFill>
                <a:srgbClr val="4A77B2"/>
              </a:solidFill>
              <a:latin typeface="Calibri" charset="0"/>
              <a:ea typeface="Calibri" charset="0"/>
              <a:cs typeface="Calibri" charset="0"/>
            </a:endParaRPr>
          </a:p>
        </p:txBody>
      </p:sp>
      <p:sp>
        <p:nvSpPr>
          <p:cNvPr id="26" name="Title 1"/>
          <p:cNvSpPr txBox="1">
            <a:spLocks/>
          </p:cNvSpPr>
          <p:nvPr/>
        </p:nvSpPr>
        <p:spPr>
          <a:xfrm>
            <a:off x="4176620" y="2241623"/>
            <a:ext cx="1215971" cy="87965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6000" b="1" dirty="0" smtClean="0">
                <a:solidFill>
                  <a:srgbClr val="56B8CD"/>
                </a:solidFill>
                <a:latin typeface="Calibri" charset="0"/>
                <a:ea typeface="Calibri" charset="0"/>
                <a:cs typeface="Calibri" charset="0"/>
              </a:rPr>
              <a:t>2</a:t>
            </a:r>
            <a:endParaRPr lang="en-GB" sz="6000" b="1" dirty="0">
              <a:solidFill>
                <a:srgbClr val="56B8CD"/>
              </a:solidFill>
              <a:latin typeface="Calibri" charset="0"/>
              <a:ea typeface="Calibri" charset="0"/>
              <a:cs typeface="Calibri" charset="0"/>
            </a:endParaRPr>
          </a:p>
        </p:txBody>
      </p:sp>
      <p:sp>
        <p:nvSpPr>
          <p:cNvPr id="27" name="Title 1"/>
          <p:cNvSpPr txBox="1">
            <a:spLocks/>
          </p:cNvSpPr>
          <p:nvPr/>
        </p:nvSpPr>
        <p:spPr>
          <a:xfrm>
            <a:off x="7932698" y="2241623"/>
            <a:ext cx="1215971" cy="87965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6000" b="1" dirty="0" smtClean="0">
                <a:solidFill>
                  <a:srgbClr val="EE783E"/>
                </a:solidFill>
                <a:latin typeface="Calibri" charset="0"/>
                <a:ea typeface="Calibri" charset="0"/>
                <a:cs typeface="Calibri" charset="0"/>
              </a:rPr>
              <a:t>3</a:t>
            </a:r>
            <a:endParaRPr lang="en-GB" sz="6000" b="1" dirty="0">
              <a:solidFill>
                <a:srgbClr val="EE783E"/>
              </a:solidFill>
              <a:latin typeface="Calibri" charset="0"/>
              <a:ea typeface="Calibri" charset="0"/>
              <a:cs typeface="Calibri" charset="0"/>
            </a:endParaRPr>
          </a:p>
        </p:txBody>
      </p:sp>
      <p:sp>
        <p:nvSpPr>
          <p:cNvPr id="16" name="Chevron 15"/>
          <p:cNvSpPr/>
          <p:nvPr/>
        </p:nvSpPr>
        <p:spPr>
          <a:xfrm>
            <a:off x="4277682" y="3121280"/>
            <a:ext cx="3818914" cy="620142"/>
          </a:xfrm>
          <a:prstGeom prst="chevron">
            <a:avLst/>
          </a:prstGeom>
          <a:solidFill>
            <a:srgbClr val="56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spc="200" dirty="0" smtClean="0">
                <a:solidFill>
                  <a:schemeClr val="bg1"/>
                </a:solidFill>
              </a:rPr>
              <a:t>DATA COLLECTION</a:t>
            </a:r>
            <a:endParaRPr lang="en-GB" sz="2000" b="1" spc="200" dirty="0">
              <a:solidFill>
                <a:schemeClr val="bg1"/>
              </a:solidFill>
            </a:endParaRPr>
          </a:p>
        </p:txBody>
      </p:sp>
      <p:sp>
        <p:nvSpPr>
          <p:cNvPr id="20" name="Pentagon 19"/>
          <p:cNvSpPr/>
          <p:nvPr/>
        </p:nvSpPr>
        <p:spPr>
          <a:xfrm>
            <a:off x="559228" y="3121279"/>
            <a:ext cx="3840480" cy="615441"/>
          </a:xfrm>
          <a:prstGeom prst="homePlate">
            <a:avLst/>
          </a:prstGeom>
          <a:solidFill>
            <a:srgbClr val="4A7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spc="200" dirty="0" smtClean="0">
                <a:solidFill>
                  <a:schemeClr val="bg1"/>
                </a:solidFill>
              </a:rPr>
              <a:t> COUNTRY </a:t>
            </a:r>
            <a:r>
              <a:rPr lang="en-GB" sz="2000" b="1" spc="200" dirty="0" smtClean="0">
                <a:solidFill>
                  <a:schemeClr val="bg1"/>
                </a:solidFill>
              </a:rPr>
              <a:t>MANAGEMENT</a:t>
            </a:r>
            <a:endParaRPr lang="en-GB" sz="2000" b="1" spc="200" dirty="0">
              <a:solidFill>
                <a:schemeClr val="bg1"/>
              </a:solidFill>
            </a:endParaRPr>
          </a:p>
        </p:txBody>
      </p:sp>
      <p:sp>
        <p:nvSpPr>
          <p:cNvPr id="28" name="Title 1"/>
          <p:cNvSpPr txBox="1">
            <a:spLocks/>
          </p:cNvSpPr>
          <p:nvPr/>
        </p:nvSpPr>
        <p:spPr>
          <a:xfrm>
            <a:off x="0" y="0"/>
            <a:ext cx="12192000" cy="511444"/>
          </a:xfrm>
          <a:prstGeom prst="rect">
            <a:avLst/>
          </a:prstGeom>
          <a:solidFill>
            <a:srgbClr val="009999"/>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spc="200" dirty="0" smtClean="0">
                <a:solidFill>
                  <a:schemeClr val="bg1"/>
                </a:solidFill>
              </a:rPr>
              <a:t> EVM OVERVIEW</a:t>
            </a:r>
            <a:endParaRPr lang="en-GB" sz="1800" b="1" spc="200" dirty="0">
              <a:solidFill>
                <a:schemeClr val="bg1"/>
              </a:solidFill>
            </a:endParaRPr>
          </a:p>
        </p:txBody>
      </p:sp>
      <p:sp>
        <p:nvSpPr>
          <p:cNvPr id="6" name="Rectangle 5"/>
          <p:cNvSpPr/>
          <p:nvPr/>
        </p:nvSpPr>
        <p:spPr>
          <a:xfrm>
            <a:off x="498854" y="943754"/>
            <a:ext cx="11017658" cy="769441"/>
          </a:xfrm>
          <a:prstGeom prst="rect">
            <a:avLst/>
          </a:prstGeom>
        </p:spPr>
        <p:txBody>
          <a:bodyPr wrap="square">
            <a:spAutoFit/>
          </a:bodyPr>
          <a:lstStyle/>
          <a:p>
            <a:r>
              <a:rPr lang="en-US" sz="2200" dirty="0" smtClean="0"/>
              <a:t>EVM </a:t>
            </a:r>
            <a:r>
              <a:rPr lang="en-US" sz="2200" dirty="0"/>
              <a:t>is primarily an </a:t>
            </a:r>
            <a:r>
              <a:rPr lang="en-US" sz="2200" b="1" i="1" dirty="0"/>
              <a:t>online</a:t>
            </a:r>
            <a:r>
              <a:rPr lang="en-US" sz="2200" dirty="0"/>
              <a:t> solution (requires internet connection), </a:t>
            </a:r>
            <a:r>
              <a:rPr lang="en-US" sz="2200" dirty="0" smtClean="0"/>
              <a:t>although </a:t>
            </a:r>
            <a:r>
              <a:rPr lang="en-US" sz="2200" i="1" dirty="0"/>
              <a:t>data-collection can operate both online and offline.</a:t>
            </a:r>
          </a:p>
        </p:txBody>
      </p:sp>
      <p:sp>
        <p:nvSpPr>
          <p:cNvPr id="7" name="Rectangle 6"/>
          <p:cNvSpPr/>
          <p:nvPr/>
        </p:nvSpPr>
        <p:spPr>
          <a:xfrm>
            <a:off x="559227" y="6161892"/>
            <a:ext cx="10128759" cy="369332"/>
          </a:xfrm>
          <a:prstGeom prst="rect">
            <a:avLst/>
          </a:prstGeom>
        </p:spPr>
        <p:txBody>
          <a:bodyPr wrap="square">
            <a:spAutoFit/>
          </a:bodyPr>
          <a:lstStyle/>
          <a:p>
            <a:r>
              <a:rPr lang="en-GB" i="1" dirty="0" smtClean="0"/>
              <a:t>* All </a:t>
            </a:r>
            <a:r>
              <a:rPr lang="en-GB" i="1" dirty="0"/>
              <a:t>will be released in EN, FR, ES and more will come later, including RTL languages</a:t>
            </a:r>
            <a:endParaRPr lang="en-US" i="1" dirty="0"/>
          </a:p>
        </p:txBody>
      </p:sp>
      <p:sp>
        <p:nvSpPr>
          <p:cNvPr id="22" name="Rectangle 21"/>
          <p:cNvSpPr/>
          <p:nvPr/>
        </p:nvSpPr>
        <p:spPr>
          <a:xfrm>
            <a:off x="4277682" y="4015252"/>
            <a:ext cx="3677766" cy="984885"/>
          </a:xfrm>
          <a:prstGeom prst="rect">
            <a:avLst/>
          </a:prstGeom>
        </p:spPr>
        <p:txBody>
          <a:bodyPr wrap="square">
            <a:spAutoFit/>
          </a:bodyPr>
          <a:lstStyle/>
          <a:p>
            <a:r>
              <a:rPr lang="en-GB" sz="2200" b="1" dirty="0" smtClean="0">
                <a:solidFill>
                  <a:srgbClr val="56B8CD"/>
                </a:solidFill>
              </a:rPr>
              <a:t>EVM Locations </a:t>
            </a:r>
          </a:p>
          <a:p>
            <a:r>
              <a:rPr lang="en-GB" b="1" dirty="0" smtClean="0">
                <a:solidFill>
                  <a:srgbClr val="56B8CD"/>
                </a:solidFill>
              </a:rPr>
              <a:t>(mobile app)</a:t>
            </a:r>
          </a:p>
          <a:p>
            <a:r>
              <a:rPr lang="en-GB" spc="100" dirty="0" smtClean="0"/>
              <a:t>THE DATA-COLLECTION TOOL</a:t>
            </a:r>
            <a:endParaRPr lang="en-GB" spc="100" dirty="0"/>
          </a:p>
        </p:txBody>
      </p:sp>
      <p:grpSp>
        <p:nvGrpSpPr>
          <p:cNvPr id="9" name="Group 8"/>
          <p:cNvGrpSpPr/>
          <p:nvPr/>
        </p:nvGrpSpPr>
        <p:grpSpPr>
          <a:xfrm>
            <a:off x="498854" y="4015252"/>
            <a:ext cx="11111610" cy="984885"/>
            <a:chOff x="498854" y="4015252"/>
            <a:chExt cx="11111610" cy="984885"/>
          </a:xfrm>
        </p:grpSpPr>
        <p:sp>
          <p:nvSpPr>
            <p:cNvPr id="5" name="Rectangle 4"/>
            <p:cNvSpPr/>
            <p:nvPr/>
          </p:nvSpPr>
          <p:spPr>
            <a:xfrm>
              <a:off x="498854" y="4015252"/>
              <a:ext cx="3677766" cy="984885"/>
            </a:xfrm>
            <a:prstGeom prst="rect">
              <a:avLst/>
            </a:prstGeom>
          </p:spPr>
          <p:txBody>
            <a:bodyPr wrap="square">
              <a:spAutoFit/>
            </a:bodyPr>
            <a:lstStyle/>
            <a:p>
              <a:r>
                <a:rPr lang="en-GB" sz="2200" b="1" dirty="0" smtClean="0">
                  <a:solidFill>
                    <a:srgbClr val="4A77B2"/>
                  </a:solidFill>
                </a:rPr>
                <a:t>EVM </a:t>
              </a:r>
              <a:r>
                <a:rPr lang="en-GB" sz="2200" b="1" dirty="0">
                  <a:solidFill>
                    <a:srgbClr val="4A77B2"/>
                  </a:solidFill>
                </a:rPr>
                <a:t>Assessment Manager </a:t>
              </a:r>
              <a:endParaRPr lang="en-GB" sz="2200" b="1" dirty="0" smtClean="0">
                <a:solidFill>
                  <a:srgbClr val="4A77B2"/>
                </a:solidFill>
              </a:endParaRPr>
            </a:p>
            <a:p>
              <a:r>
                <a:rPr lang="en-GB" b="1" dirty="0" smtClean="0">
                  <a:solidFill>
                    <a:srgbClr val="4A77B2"/>
                  </a:solidFill>
                </a:rPr>
                <a:t>(</a:t>
              </a:r>
              <a:r>
                <a:rPr lang="en-GB" b="1" dirty="0">
                  <a:solidFill>
                    <a:srgbClr val="4A77B2"/>
                  </a:solidFill>
                </a:rPr>
                <a:t>website) </a:t>
              </a:r>
              <a:endParaRPr lang="en-GB" b="1" dirty="0" smtClean="0">
                <a:solidFill>
                  <a:srgbClr val="4A77B2"/>
                </a:solidFill>
              </a:endParaRPr>
            </a:p>
            <a:p>
              <a:r>
                <a:rPr lang="en-GB" spc="100" dirty="0" smtClean="0"/>
                <a:t>THE ADMINISTRATION TOOL</a:t>
              </a:r>
              <a:endParaRPr lang="en-GB" spc="100" dirty="0"/>
            </a:p>
          </p:txBody>
        </p:sp>
        <p:sp>
          <p:nvSpPr>
            <p:cNvPr id="24" name="Rectangle 23"/>
            <p:cNvSpPr/>
            <p:nvPr/>
          </p:nvSpPr>
          <p:spPr>
            <a:xfrm>
              <a:off x="7932698" y="4015252"/>
              <a:ext cx="3677766" cy="984885"/>
            </a:xfrm>
            <a:prstGeom prst="rect">
              <a:avLst/>
            </a:prstGeom>
          </p:spPr>
          <p:txBody>
            <a:bodyPr wrap="square">
              <a:spAutoFit/>
            </a:bodyPr>
            <a:lstStyle/>
            <a:p>
              <a:r>
                <a:rPr lang="en-GB" sz="2200" b="1" dirty="0" smtClean="0">
                  <a:solidFill>
                    <a:srgbClr val="EE783E"/>
                  </a:solidFill>
                </a:rPr>
                <a:t>EVM </a:t>
              </a:r>
              <a:r>
                <a:rPr lang="en-GB" sz="2200" b="1" dirty="0">
                  <a:solidFill>
                    <a:srgbClr val="EE783E"/>
                  </a:solidFill>
                </a:rPr>
                <a:t>Global Dashboard </a:t>
              </a:r>
              <a:endParaRPr lang="en-GB" sz="2200" b="1" dirty="0" smtClean="0">
                <a:solidFill>
                  <a:srgbClr val="EE783E"/>
                </a:solidFill>
              </a:endParaRPr>
            </a:p>
            <a:p>
              <a:r>
                <a:rPr lang="en-GB" b="1" dirty="0" smtClean="0">
                  <a:solidFill>
                    <a:srgbClr val="EE783E"/>
                  </a:solidFill>
                </a:rPr>
                <a:t>(</a:t>
              </a:r>
              <a:r>
                <a:rPr lang="en-GB" b="1" dirty="0">
                  <a:solidFill>
                    <a:srgbClr val="EE783E"/>
                  </a:solidFill>
                </a:rPr>
                <a:t>website) </a:t>
              </a:r>
            </a:p>
            <a:p>
              <a:r>
                <a:rPr lang="en-GB" spc="100" dirty="0" smtClean="0"/>
                <a:t>GLOBAL DATA ANALYSIS</a:t>
              </a:r>
              <a:endParaRPr lang="en-GB" spc="100" dirty="0"/>
            </a:p>
          </p:txBody>
        </p:sp>
      </p:grpSp>
      <p:grpSp>
        <p:nvGrpSpPr>
          <p:cNvPr id="2" name="Group 1"/>
          <p:cNvGrpSpPr/>
          <p:nvPr/>
        </p:nvGrpSpPr>
        <p:grpSpPr>
          <a:xfrm>
            <a:off x="4176623" y="2241626"/>
            <a:ext cx="3919976" cy="2758514"/>
            <a:chOff x="4176623" y="2241626"/>
            <a:chExt cx="3919976" cy="2758514"/>
          </a:xfrm>
        </p:grpSpPr>
        <p:sp>
          <p:nvSpPr>
            <p:cNvPr id="31" name="Title 1"/>
            <p:cNvSpPr txBox="1">
              <a:spLocks/>
            </p:cNvSpPr>
            <p:nvPr/>
          </p:nvSpPr>
          <p:spPr>
            <a:xfrm>
              <a:off x="4176623" y="2241626"/>
              <a:ext cx="1215971" cy="87965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6000" b="1" dirty="0" smtClean="0">
                  <a:solidFill>
                    <a:schemeClr val="accent3">
                      <a:lumMod val="60000"/>
                      <a:lumOff val="40000"/>
                    </a:schemeClr>
                  </a:solidFill>
                  <a:latin typeface="Calibri" charset="0"/>
                  <a:ea typeface="Calibri" charset="0"/>
                  <a:cs typeface="Calibri" charset="0"/>
                </a:rPr>
                <a:t>2</a:t>
              </a:r>
              <a:endParaRPr lang="en-GB" sz="6000" b="1" dirty="0">
                <a:solidFill>
                  <a:schemeClr val="accent3">
                    <a:lumMod val="60000"/>
                    <a:lumOff val="40000"/>
                  </a:schemeClr>
                </a:solidFill>
                <a:latin typeface="Calibri" charset="0"/>
                <a:ea typeface="Calibri" charset="0"/>
                <a:cs typeface="Calibri" charset="0"/>
              </a:endParaRPr>
            </a:p>
          </p:txBody>
        </p:sp>
        <p:sp>
          <p:nvSpPr>
            <p:cNvPr id="32" name="Chevron 31"/>
            <p:cNvSpPr/>
            <p:nvPr/>
          </p:nvSpPr>
          <p:spPr>
            <a:xfrm>
              <a:off x="4277685" y="3121283"/>
              <a:ext cx="3818914" cy="620142"/>
            </a:xfrm>
            <a:prstGeom prst="chevron">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spc="200" dirty="0" smtClean="0">
                  <a:solidFill>
                    <a:schemeClr val="bg1"/>
                  </a:solidFill>
                </a:rPr>
                <a:t>DATA COLLECTION</a:t>
              </a:r>
              <a:endParaRPr lang="en-GB" sz="2000" b="1" spc="200" dirty="0">
                <a:solidFill>
                  <a:schemeClr val="bg1"/>
                </a:solidFill>
              </a:endParaRPr>
            </a:p>
          </p:txBody>
        </p:sp>
        <p:sp>
          <p:nvSpPr>
            <p:cNvPr id="33" name="Rectangle 32"/>
            <p:cNvSpPr/>
            <p:nvPr/>
          </p:nvSpPr>
          <p:spPr>
            <a:xfrm>
              <a:off x="4277685" y="4015255"/>
              <a:ext cx="3677766" cy="984885"/>
            </a:xfrm>
            <a:prstGeom prst="rect">
              <a:avLst/>
            </a:prstGeom>
          </p:spPr>
          <p:txBody>
            <a:bodyPr wrap="square">
              <a:spAutoFit/>
            </a:bodyPr>
            <a:lstStyle/>
            <a:p>
              <a:r>
                <a:rPr lang="en-GB" sz="2200" b="1" dirty="0" smtClean="0">
                  <a:solidFill>
                    <a:schemeClr val="accent3">
                      <a:lumMod val="60000"/>
                      <a:lumOff val="40000"/>
                    </a:schemeClr>
                  </a:solidFill>
                </a:rPr>
                <a:t>EVM Locations </a:t>
              </a:r>
            </a:p>
            <a:p>
              <a:r>
                <a:rPr lang="en-GB" b="1" dirty="0" smtClean="0">
                  <a:solidFill>
                    <a:schemeClr val="accent3">
                      <a:lumMod val="60000"/>
                      <a:lumOff val="40000"/>
                    </a:schemeClr>
                  </a:solidFill>
                </a:rPr>
                <a:t>(mobile app)</a:t>
              </a:r>
            </a:p>
            <a:p>
              <a:r>
                <a:rPr lang="en-GB" spc="100" dirty="0" smtClean="0">
                  <a:solidFill>
                    <a:schemeClr val="accent3">
                      <a:lumMod val="60000"/>
                      <a:lumOff val="40000"/>
                    </a:schemeClr>
                  </a:solidFill>
                </a:rPr>
                <a:t>THE DATA-COLLECTION TOOL</a:t>
              </a:r>
              <a:endParaRPr lang="en-GB" spc="100" dirty="0">
                <a:solidFill>
                  <a:schemeClr val="accent3">
                    <a:lumMod val="60000"/>
                    <a:lumOff val="40000"/>
                  </a:schemeClr>
                </a:solidFill>
              </a:endParaRPr>
            </a:p>
          </p:txBody>
        </p:sp>
      </p:grpSp>
    </p:spTree>
    <p:extLst>
      <p:ext uri="{BB962C8B-B14F-4D97-AF65-F5344CB8AC3E}">
        <p14:creationId xmlns:p14="http://schemas.microsoft.com/office/powerpoint/2010/main" val="450070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11037"/>
            <a:ext cx="10515600" cy="879655"/>
          </a:xfrm>
        </p:spPr>
        <p:txBody>
          <a:bodyPr/>
          <a:lstStyle/>
          <a:p>
            <a:r>
              <a:rPr lang="en-GB" b="1" dirty="0">
                <a:solidFill>
                  <a:srgbClr val="4A77B2"/>
                </a:solidFill>
              </a:rPr>
              <a:t>EVM Assessment Manager</a:t>
            </a:r>
          </a:p>
        </p:txBody>
      </p:sp>
      <p:sp>
        <p:nvSpPr>
          <p:cNvPr id="3" name="Content Placeholder 2"/>
          <p:cNvSpPr>
            <a:spLocks noGrp="1"/>
          </p:cNvSpPr>
          <p:nvPr>
            <p:ph idx="1"/>
          </p:nvPr>
        </p:nvSpPr>
        <p:spPr>
          <a:xfrm>
            <a:off x="838200" y="1825624"/>
            <a:ext cx="10515600" cy="4678207"/>
          </a:xfrm>
        </p:spPr>
        <p:txBody>
          <a:bodyPr>
            <a:normAutofit/>
          </a:bodyPr>
          <a:lstStyle/>
          <a:p>
            <a:r>
              <a:rPr lang="en-US" dirty="0"/>
              <a:t>An online tool for countries to manage their EVM assessments and related EVM information (country setup, users, dashboards, etc.). </a:t>
            </a:r>
          </a:p>
          <a:p>
            <a:r>
              <a:rPr lang="en-US" dirty="0"/>
              <a:t>Each country has a separate, private EVM portal hosted on the WHO website.</a:t>
            </a:r>
            <a:endParaRPr lang="en-GB" dirty="0"/>
          </a:p>
          <a:p>
            <a:r>
              <a:rPr lang="en-US" dirty="0"/>
              <a:t>Incorporates EVMA1 Site Selection </a:t>
            </a:r>
            <a:r>
              <a:rPr lang="en-US" dirty="0" smtClean="0"/>
              <a:t>tool and Assistant Tool.</a:t>
            </a:r>
            <a:endParaRPr lang="en-US" dirty="0"/>
          </a:p>
          <a:p>
            <a:r>
              <a:rPr lang="en-US" dirty="0"/>
              <a:t>Assignment, distribution and collection of location questionnaires </a:t>
            </a:r>
            <a:r>
              <a:rPr lang="en-GB" dirty="0"/>
              <a:t>takes place electronically. </a:t>
            </a:r>
          </a:p>
          <a:p>
            <a:r>
              <a:rPr lang="en-GB" dirty="0"/>
              <a:t>Detailed analysis of all location and assessment data is possible at any time.</a:t>
            </a:r>
          </a:p>
          <a:p>
            <a:r>
              <a:rPr lang="en-GB" dirty="0"/>
              <a:t>Access to country data is managed by </a:t>
            </a:r>
            <a:r>
              <a:rPr lang="en-GB" dirty="0" smtClean="0"/>
              <a:t>countries and is role-based.</a:t>
            </a:r>
            <a:endParaRPr lang="en-US" dirty="0"/>
          </a:p>
        </p:txBody>
      </p:sp>
      <p:sp>
        <p:nvSpPr>
          <p:cNvPr id="5" name="Title 1"/>
          <p:cNvSpPr txBox="1">
            <a:spLocks/>
          </p:cNvSpPr>
          <p:nvPr/>
        </p:nvSpPr>
        <p:spPr>
          <a:xfrm>
            <a:off x="0" y="0"/>
            <a:ext cx="12192000" cy="511444"/>
          </a:xfrm>
          <a:prstGeom prst="rect">
            <a:avLst/>
          </a:prstGeom>
          <a:solidFill>
            <a:srgbClr val="4A77B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spc="200" dirty="0" smtClean="0">
                <a:solidFill>
                  <a:schemeClr val="bg1"/>
                </a:solidFill>
              </a:rPr>
              <a:t> EVM ASSESSMENT MANAGER</a:t>
            </a:r>
            <a:endParaRPr lang="en-GB" sz="1800" b="1" spc="200" dirty="0">
              <a:solidFill>
                <a:schemeClr val="bg1"/>
              </a:solidFill>
            </a:endParaRPr>
          </a:p>
        </p:txBody>
      </p:sp>
    </p:spTree>
    <p:extLst>
      <p:ext uri="{BB962C8B-B14F-4D97-AF65-F5344CB8AC3E}">
        <p14:creationId xmlns:p14="http://schemas.microsoft.com/office/powerpoint/2010/main" val="2986766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2" b="17055"/>
          <a:stretch/>
        </p:blipFill>
        <p:spPr>
          <a:xfrm>
            <a:off x="0" y="752727"/>
            <a:ext cx="12192000" cy="6477806"/>
          </a:xfrm>
          <a:prstGeom prst="rect">
            <a:avLst/>
          </a:prstGeom>
        </p:spPr>
      </p:pic>
      <p:sp>
        <p:nvSpPr>
          <p:cNvPr id="5" name="Rectangle 4"/>
          <p:cNvSpPr/>
          <p:nvPr/>
        </p:nvSpPr>
        <p:spPr>
          <a:xfrm>
            <a:off x="0" y="2063225"/>
            <a:ext cx="12192000" cy="51673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Chevron 27"/>
          <p:cNvSpPr/>
          <p:nvPr/>
        </p:nvSpPr>
        <p:spPr>
          <a:xfrm>
            <a:off x="4553844" y="3039533"/>
            <a:ext cx="3383280" cy="562630"/>
          </a:xfrm>
          <a:prstGeom prst="chevron">
            <a:avLst/>
          </a:prstGeom>
          <a:solidFill>
            <a:srgbClr val="D1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spc="200" dirty="0" smtClean="0">
                <a:solidFill>
                  <a:srgbClr val="4A77B2"/>
                </a:solidFill>
              </a:rPr>
              <a:t>CREATE ASSESSMENT</a:t>
            </a:r>
            <a:endParaRPr lang="en-GB" b="1" spc="200" dirty="0">
              <a:solidFill>
                <a:srgbClr val="4A77B2"/>
              </a:solidFill>
            </a:endParaRPr>
          </a:p>
        </p:txBody>
      </p:sp>
      <p:sp>
        <p:nvSpPr>
          <p:cNvPr id="29" name="Chevron 28"/>
          <p:cNvSpPr/>
          <p:nvPr/>
        </p:nvSpPr>
        <p:spPr>
          <a:xfrm>
            <a:off x="7820326" y="3039533"/>
            <a:ext cx="3383280" cy="562630"/>
          </a:xfrm>
          <a:prstGeom prst="chevron">
            <a:avLst/>
          </a:prstGeom>
          <a:solidFill>
            <a:srgbClr val="D1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spc="200" dirty="0" smtClean="0">
                <a:solidFill>
                  <a:srgbClr val="4A77B2"/>
                </a:solidFill>
              </a:rPr>
              <a:t>FINALISE </a:t>
            </a:r>
            <a:r>
              <a:rPr lang="en-GB" b="1" spc="200" dirty="0">
                <a:solidFill>
                  <a:srgbClr val="4A77B2"/>
                </a:solidFill>
              </a:rPr>
              <a:t>ASSESSMENT</a:t>
            </a:r>
          </a:p>
        </p:txBody>
      </p:sp>
      <p:sp>
        <p:nvSpPr>
          <p:cNvPr id="30" name="Pentagon 29"/>
          <p:cNvSpPr/>
          <p:nvPr/>
        </p:nvSpPr>
        <p:spPr>
          <a:xfrm>
            <a:off x="1287362" y="3039533"/>
            <a:ext cx="3383280" cy="562630"/>
          </a:xfrm>
          <a:prstGeom prst="homePlate">
            <a:avLst/>
          </a:prstGeom>
          <a:solidFill>
            <a:srgbClr val="D1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spc="200" dirty="0" smtClean="0">
                <a:solidFill>
                  <a:srgbClr val="4A77B2"/>
                </a:solidFill>
              </a:rPr>
              <a:t>SETUP</a:t>
            </a:r>
            <a:endParaRPr lang="en-GB" b="1" spc="200" dirty="0">
              <a:solidFill>
                <a:srgbClr val="4A77B2"/>
              </a:solidFill>
            </a:endParaRPr>
          </a:p>
        </p:txBody>
      </p:sp>
      <p:sp>
        <p:nvSpPr>
          <p:cNvPr id="8" name="Title 1"/>
          <p:cNvSpPr txBox="1">
            <a:spLocks/>
          </p:cNvSpPr>
          <p:nvPr/>
        </p:nvSpPr>
        <p:spPr>
          <a:xfrm>
            <a:off x="0" y="0"/>
            <a:ext cx="12192000" cy="511444"/>
          </a:xfrm>
          <a:prstGeom prst="rect">
            <a:avLst/>
          </a:prstGeom>
          <a:solidFill>
            <a:srgbClr val="4A77B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spc="200" dirty="0" smtClean="0">
                <a:solidFill>
                  <a:schemeClr val="bg1"/>
                </a:solidFill>
              </a:rPr>
              <a:t> EVM ASSESSMENT MANAGER – WORKFLOW</a:t>
            </a:r>
            <a:endParaRPr lang="en-GB" sz="1800" b="1" spc="200" dirty="0">
              <a:solidFill>
                <a:schemeClr val="bg1"/>
              </a:solidFill>
            </a:endParaRPr>
          </a:p>
        </p:txBody>
      </p:sp>
      <p:sp>
        <p:nvSpPr>
          <p:cNvPr id="19" name="Title 1"/>
          <p:cNvSpPr txBox="1">
            <a:spLocks/>
          </p:cNvSpPr>
          <p:nvPr/>
        </p:nvSpPr>
        <p:spPr>
          <a:xfrm>
            <a:off x="4825228" y="3774144"/>
            <a:ext cx="2811705" cy="269439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buFont typeface="Arial" charset="0"/>
              <a:buChar char="•"/>
            </a:pPr>
            <a:r>
              <a:rPr lang="en-GB" sz="2200" dirty="0" smtClean="0">
                <a:solidFill>
                  <a:srgbClr val="4A77B2"/>
                </a:solidFill>
                <a:latin typeface="Calibri" charset="0"/>
                <a:ea typeface="Calibri" charset="0"/>
                <a:cs typeface="Calibri" charset="0"/>
              </a:rPr>
              <a:t>Complete assessment wizard</a:t>
            </a:r>
          </a:p>
          <a:p>
            <a:pPr marL="285750" indent="-285750">
              <a:buFont typeface="Arial" charset="0"/>
              <a:buChar char="•"/>
            </a:pPr>
            <a:r>
              <a:rPr lang="en-GB" sz="2200" dirty="0" smtClean="0">
                <a:solidFill>
                  <a:srgbClr val="4A77B2"/>
                </a:solidFill>
                <a:latin typeface="Calibri" charset="0"/>
                <a:ea typeface="Calibri" charset="0"/>
                <a:cs typeface="Calibri" charset="0"/>
              </a:rPr>
              <a:t>Complete program </a:t>
            </a:r>
            <a:r>
              <a:rPr lang="en-GB" sz="2200" dirty="0">
                <a:solidFill>
                  <a:srgbClr val="4A77B2"/>
                </a:solidFill>
                <a:latin typeface="Calibri" charset="0"/>
                <a:ea typeface="Calibri" charset="0"/>
                <a:cs typeface="Calibri" charset="0"/>
              </a:rPr>
              <a:t>management questionnaire </a:t>
            </a:r>
            <a:endParaRPr lang="en-GB" sz="2200" dirty="0" smtClean="0">
              <a:solidFill>
                <a:srgbClr val="4A77B2"/>
              </a:solidFill>
              <a:latin typeface="Calibri" charset="0"/>
              <a:ea typeface="Calibri" charset="0"/>
              <a:cs typeface="Calibri" charset="0"/>
            </a:endParaRPr>
          </a:p>
          <a:p>
            <a:pPr marL="285750" indent="-285750">
              <a:buFont typeface="Arial" charset="0"/>
              <a:buChar char="•"/>
            </a:pPr>
            <a:r>
              <a:rPr lang="en-US" sz="2200" dirty="0" smtClean="0">
                <a:solidFill>
                  <a:srgbClr val="4A77B2"/>
                </a:solidFill>
                <a:latin typeface="Calibri" charset="0"/>
                <a:ea typeface="Calibri" charset="0"/>
                <a:cs typeface="Calibri" charset="0"/>
              </a:rPr>
              <a:t>Assign questionnaire to assessor(s)</a:t>
            </a:r>
            <a:endParaRPr lang="en-US" sz="2200" dirty="0">
              <a:solidFill>
                <a:srgbClr val="4A77B2"/>
              </a:solidFill>
              <a:latin typeface="Calibri" charset="0"/>
              <a:ea typeface="Calibri" charset="0"/>
              <a:cs typeface="Calibri" charset="0"/>
            </a:endParaRPr>
          </a:p>
        </p:txBody>
      </p:sp>
      <p:sp>
        <p:nvSpPr>
          <p:cNvPr id="20" name="Title 1"/>
          <p:cNvSpPr txBox="1">
            <a:spLocks/>
          </p:cNvSpPr>
          <p:nvPr/>
        </p:nvSpPr>
        <p:spPr>
          <a:xfrm>
            <a:off x="1287363" y="3774143"/>
            <a:ext cx="3247643" cy="269438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buFont typeface="Arial" charset="0"/>
              <a:buChar char="•"/>
            </a:pPr>
            <a:r>
              <a:rPr lang="en-GB" sz="2200" dirty="0" smtClean="0">
                <a:solidFill>
                  <a:srgbClr val="4A77B2"/>
                </a:solidFill>
                <a:latin typeface="Calibri" charset="0"/>
                <a:ea typeface="Calibri" charset="0"/>
                <a:cs typeface="Calibri" charset="0"/>
              </a:rPr>
              <a:t>Enter </a:t>
            </a:r>
            <a:r>
              <a:rPr lang="en-GB" sz="2200" dirty="0">
                <a:solidFill>
                  <a:srgbClr val="4A77B2"/>
                </a:solidFill>
                <a:latin typeface="Calibri" charset="0"/>
                <a:ea typeface="Calibri" charset="0"/>
                <a:cs typeface="Calibri" charset="0"/>
              </a:rPr>
              <a:t>country-specific setup </a:t>
            </a:r>
            <a:r>
              <a:rPr lang="en-GB" sz="2200" dirty="0" smtClean="0">
                <a:solidFill>
                  <a:srgbClr val="4A77B2"/>
                </a:solidFill>
                <a:latin typeface="Calibri" charset="0"/>
                <a:ea typeface="Calibri" charset="0"/>
                <a:cs typeface="Calibri" charset="0"/>
              </a:rPr>
              <a:t>information</a:t>
            </a:r>
          </a:p>
        </p:txBody>
      </p:sp>
      <p:sp>
        <p:nvSpPr>
          <p:cNvPr id="24" name="Title 1"/>
          <p:cNvSpPr txBox="1">
            <a:spLocks/>
          </p:cNvSpPr>
          <p:nvPr/>
        </p:nvSpPr>
        <p:spPr>
          <a:xfrm>
            <a:off x="8110546" y="3774144"/>
            <a:ext cx="3590387" cy="187719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buFont typeface="Arial" charset="0"/>
              <a:buChar char="•"/>
            </a:pPr>
            <a:r>
              <a:rPr lang="en-GB" sz="2200" dirty="0" smtClean="0">
                <a:solidFill>
                  <a:srgbClr val="4A77B2"/>
                </a:solidFill>
                <a:latin typeface="Calibri" charset="0"/>
                <a:ea typeface="Calibri" charset="0"/>
                <a:cs typeface="Calibri" charset="0"/>
              </a:rPr>
              <a:t>Review submitted questionnaires</a:t>
            </a:r>
          </a:p>
          <a:p>
            <a:pPr marL="285750" indent="-285750">
              <a:buFont typeface="Arial" charset="0"/>
              <a:buChar char="•"/>
            </a:pPr>
            <a:r>
              <a:rPr lang="en-GB" sz="2200" smtClean="0">
                <a:solidFill>
                  <a:srgbClr val="4A77B2"/>
                </a:solidFill>
                <a:latin typeface="Calibri" charset="0"/>
                <a:ea typeface="Calibri" charset="0"/>
                <a:cs typeface="Calibri" charset="0"/>
              </a:rPr>
              <a:t>Complete </a:t>
            </a:r>
            <a:r>
              <a:rPr lang="en-GB" sz="2200" dirty="0">
                <a:solidFill>
                  <a:srgbClr val="4A77B2"/>
                </a:solidFill>
                <a:latin typeface="Calibri" charset="0"/>
                <a:ea typeface="Calibri" charset="0"/>
                <a:cs typeface="Calibri" charset="0"/>
              </a:rPr>
              <a:t>and </a:t>
            </a:r>
            <a:r>
              <a:rPr lang="en-GB" sz="2200" dirty="0" smtClean="0">
                <a:solidFill>
                  <a:srgbClr val="4A77B2"/>
                </a:solidFill>
                <a:latin typeface="Calibri" charset="0"/>
                <a:ea typeface="Calibri" charset="0"/>
                <a:cs typeface="Calibri" charset="0"/>
              </a:rPr>
              <a:t>publish </a:t>
            </a:r>
            <a:r>
              <a:rPr lang="en-GB" sz="2200">
                <a:solidFill>
                  <a:srgbClr val="4A77B2"/>
                </a:solidFill>
                <a:latin typeface="Calibri" charset="0"/>
                <a:ea typeface="Calibri" charset="0"/>
                <a:cs typeface="Calibri" charset="0"/>
              </a:rPr>
              <a:t>EVM </a:t>
            </a:r>
            <a:r>
              <a:rPr lang="en-GB" sz="2200" smtClean="0">
                <a:solidFill>
                  <a:srgbClr val="4A77B2"/>
                </a:solidFill>
                <a:latin typeface="Calibri" charset="0"/>
                <a:ea typeface="Calibri" charset="0"/>
                <a:cs typeface="Calibri" charset="0"/>
              </a:rPr>
              <a:t>assessment</a:t>
            </a:r>
          </a:p>
        </p:txBody>
      </p:sp>
    </p:spTree>
    <p:extLst>
      <p:ext uri="{BB962C8B-B14F-4D97-AF65-F5344CB8AC3E}">
        <p14:creationId xmlns:p14="http://schemas.microsoft.com/office/powerpoint/2010/main" val="36409965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ent-Up Arrow 5"/>
          <p:cNvSpPr/>
          <p:nvPr/>
        </p:nvSpPr>
        <p:spPr>
          <a:xfrm rot="5400000">
            <a:off x="129990" y="1405468"/>
            <a:ext cx="1889760" cy="1625600"/>
          </a:xfrm>
          <a:prstGeom prst="bentUpArrow">
            <a:avLst>
              <a:gd name="adj1" fmla="val 25000"/>
              <a:gd name="adj2" fmla="val 25000"/>
              <a:gd name="adj3" fmla="val 38542"/>
            </a:avLst>
          </a:prstGeom>
          <a:solidFill>
            <a:srgbClr val="D1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1E8F5"/>
              </a:solidFill>
            </a:endParaRPr>
          </a:p>
        </p:txBody>
      </p:sp>
      <p:sp>
        <p:nvSpPr>
          <p:cNvPr id="14" name="Content Placeholder 2"/>
          <p:cNvSpPr txBox="1">
            <a:spLocks/>
          </p:cNvSpPr>
          <p:nvPr/>
        </p:nvSpPr>
        <p:spPr>
          <a:xfrm>
            <a:off x="1909234" y="2099734"/>
            <a:ext cx="6879166" cy="14901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rgbClr val="4A77B2"/>
                </a:solidFill>
              </a:rPr>
              <a:t>Once the first assessment is created, subsequent assessments can be created very quickly as the country setup is in place.</a:t>
            </a:r>
          </a:p>
          <a:p>
            <a:pPr lvl="1"/>
            <a:endParaRPr lang="en-GB" dirty="0">
              <a:solidFill>
                <a:srgbClr val="4A77B2"/>
              </a:solidFill>
            </a:endParaRPr>
          </a:p>
        </p:txBody>
      </p:sp>
      <p:sp>
        <p:nvSpPr>
          <p:cNvPr id="15" name="Title 1"/>
          <p:cNvSpPr txBox="1">
            <a:spLocks/>
          </p:cNvSpPr>
          <p:nvPr/>
        </p:nvSpPr>
        <p:spPr>
          <a:xfrm>
            <a:off x="0" y="0"/>
            <a:ext cx="12192000" cy="511444"/>
          </a:xfrm>
          <a:prstGeom prst="rect">
            <a:avLst/>
          </a:prstGeom>
          <a:solidFill>
            <a:srgbClr val="4A77B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spc="200" dirty="0" smtClean="0">
                <a:solidFill>
                  <a:schemeClr val="bg1"/>
                </a:solidFill>
              </a:rPr>
              <a:t> EVM ASSESSMENT MANAGER – WORKFLOW</a:t>
            </a:r>
            <a:endParaRPr lang="en-GB" sz="1800" b="1" spc="200" dirty="0">
              <a:solidFill>
                <a:schemeClr val="bg1"/>
              </a:solidFill>
            </a:endParaRPr>
          </a:p>
        </p:txBody>
      </p:sp>
      <p:sp>
        <p:nvSpPr>
          <p:cNvPr id="18" name="Chevron 17"/>
          <p:cNvSpPr/>
          <p:nvPr/>
        </p:nvSpPr>
        <p:spPr>
          <a:xfrm>
            <a:off x="3520911" y="753534"/>
            <a:ext cx="3383280" cy="562630"/>
          </a:xfrm>
          <a:prstGeom prst="chevron">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spc="200" dirty="0" smtClean="0">
                <a:solidFill>
                  <a:schemeClr val="bg1"/>
                </a:solidFill>
              </a:rPr>
              <a:t>CREATE ASSESSMENT</a:t>
            </a:r>
            <a:endParaRPr lang="en-GB" b="1" spc="200" dirty="0">
              <a:solidFill>
                <a:schemeClr val="bg1"/>
              </a:solidFill>
            </a:endParaRPr>
          </a:p>
        </p:txBody>
      </p:sp>
      <p:sp>
        <p:nvSpPr>
          <p:cNvPr id="21" name="Chevron 20"/>
          <p:cNvSpPr/>
          <p:nvPr/>
        </p:nvSpPr>
        <p:spPr>
          <a:xfrm>
            <a:off x="6787393" y="753534"/>
            <a:ext cx="3383280" cy="562630"/>
          </a:xfrm>
          <a:prstGeom prst="chevron">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spc="200">
                <a:solidFill>
                  <a:schemeClr val="bg1"/>
                </a:solidFill>
              </a:rPr>
              <a:t>PUBLISH ASSESSMENT</a:t>
            </a:r>
            <a:endParaRPr lang="en-GB" b="1" spc="200" dirty="0">
              <a:solidFill>
                <a:schemeClr val="bg1"/>
              </a:solidFill>
            </a:endParaRPr>
          </a:p>
        </p:txBody>
      </p:sp>
      <p:sp>
        <p:nvSpPr>
          <p:cNvPr id="22" name="Pentagon 21"/>
          <p:cNvSpPr/>
          <p:nvPr/>
        </p:nvSpPr>
        <p:spPr>
          <a:xfrm>
            <a:off x="254429" y="753534"/>
            <a:ext cx="3383280" cy="562630"/>
          </a:xfrm>
          <a:prstGeom prst="homePlate">
            <a:avLst/>
          </a:prstGeom>
          <a:solidFill>
            <a:srgbClr val="D1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spc="200" dirty="0" smtClean="0">
                <a:solidFill>
                  <a:srgbClr val="4A77B2"/>
                </a:solidFill>
              </a:rPr>
              <a:t>SETUP</a:t>
            </a:r>
            <a:endParaRPr lang="en-GB" b="1" spc="200" dirty="0">
              <a:solidFill>
                <a:srgbClr val="4A77B2"/>
              </a:solidFill>
            </a:endParaRPr>
          </a:p>
        </p:txBody>
      </p:sp>
    </p:spTree>
    <p:extLst>
      <p:ext uri="{BB962C8B-B14F-4D97-AF65-F5344CB8AC3E}">
        <p14:creationId xmlns:p14="http://schemas.microsoft.com/office/powerpoint/2010/main" val="8599817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Chevron 27"/>
          <p:cNvSpPr/>
          <p:nvPr/>
        </p:nvSpPr>
        <p:spPr>
          <a:xfrm>
            <a:off x="3520911" y="753534"/>
            <a:ext cx="3383280" cy="562630"/>
          </a:xfrm>
          <a:prstGeom prst="chevron">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spc="200" dirty="0" smtClean="0">
                <a:solidFill>
                  <a:schemeClr val="bg1"/>
                </a:solidFill>
              </a:rPr>
              <a:t>CREATE ASSESSMENT</a:t>
            </a:r>
            <a:endParaRPr lang="en-GB" b="1" spc="200" dirty="0">
              <a:solidFill>
                <a:schemeClr val="bg1"/>
              </a:solidFill>
            </a:endParaRPr>
          </a:p>
        </p:txBody>
      </p:sp>
      <p:sp>
        <p:nvSpPr>
          <p:cNvPr id="29" name="Chevron 28"/>
          <p:cNvSpPr/>
          <p:nvPr/>
        </p:nvSpPr>
        <p:spPr>
          <a:xfrm>
            <a:off x="6787393" y="753534"/>
            <a:ext cx="3383280" cy="562630"/>
          </a:xfrm>
          <a:prstGeom prst="chevron">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spc="200">
                <a:solidFill>
                  <a:schemeClr val="bg1"/>
                </a:solidFill>
              </a:rPr>
              <a:t>PUBLISH ASSESSMENT</a:t>
            </a:r>
            <a:endParaRPr lang="en-GB" b="1" spc="200" dirty="0">
              <a:solidFill>
                <a:schemeClr val="bg1"/>
              </a:solidFill>
            </a:endParaRPr>
          </a:p>
        </p:txBody>
      </p:sp>
      <p:sp>
        <p:nvSpPr>
          <p:cNvPr id="30" name="Pentagon 29"/>
          <p:cNvSpPr/>
          <p:nvPr/>
        </p:nvSpPr>
        <p:spPr>
          <a:xfrm>
            <a:off x="254429" y="753534"/>
            <a:ext cx="3383280" cy="562630"/>
          </a:xfrm>
          <a:prstGeom prst="homePlate">
            <a:avLst/>
          </a:prstGeom>
          <a:solidFill>
            <a:srgbClr val="D1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spc="200" dirty="0" smtClean="0">
                <a:solidFill>
                  <a:srgbClr val="4A77B2"/>
                </a:solidFill>
              </a:rPr>
              <a:t>SETUP</a:t>
            </a:r>
            <a:endParaRPr lang="en-GB" b="1" spc="200" dirty="0">
              <a:solidFill>
                <a:srgbClr val="4A77B2"/>
              </a:solidFill>
            </a:endParaRPr>
          </a:p>
        </p:txBody>
      </p:sp>
      <p:sp>
        <p:nvSpPr>
          <p:cNvPr id="6" name="Content Placeholder 2"/>
          <p:cNvSpPr>
            <a:spLocks noGrp="1"/>
          </p:cNvSpPr>
          <p:nvPr>
            <p:ph idx="1"/>
          </p:nvPr>
        </p:nvSpPr>
        <p:spPr>
          <a:xfrm>
            <a:off x="838199" y="1825624"/>
            <a:ext cx="10828867" cy="4473576"/>
          </a:xfrm>
        </p:spPr>
        <p:txBody>
          <a:bodyPr>
            <a:normAutofit/>
          </a:bodyPr>
          <a:lstStyle/>
          <a:p>
            <a:pPr>
              <a:spcAft>
                <a:spcPts val="1200"/>
              </a:spcAft>
            </a:pPr>
            <a:r>
              <a:rPr lang="en-US" b="1" dirty="0" smtClean="0"/>
              <a:t>S1</a:t>
            </a:r>
            <a:r>
              <a:rPr lang="en-US" dirty="0" smtClean="0"/>
              <a:t> Vaccination </a:t>
            </a:r>
            <a:r>
              <a:rPr lang="en-US" dirty="0"/>
              <a:t>schedule</a:t>
            </a:r>
          </a:p>
          <a:p>
            <a:pPr>
              <a:spcAft>
                <a:spcPts val="1200"/>
              </a:spcAft>
            </a:pPr>
            <a:r>
              <a:rPr lang="en-US" b="1" dirty="0" smtClean="0"/>
              <a:t>S2</a:t>
            </a:r>
            <a:r>
              <a:rPr lang="en-US" dirty="0" smtClean="0"/>
              <a:t> Supply </a:t>
            </a:r>
            <a:r>
              <a:rPr lang="en-US" dirty="0"/>
              <a:t>chain parameters (nominal supply intervals, safety stocks, …)</a:t>
            </a:r>
          </a:p>
          <a:p>
            <a:pPr>
              <a:spcAft>
                <a:spcPts val="1200"/>
              </a:spcAft>
            </a:pPr>
            <a:r>
              <a:rPr lang="en-US" b="1" dirty="0" smtClean="0"/>
              <a:t>S3</a:t>
            </a:r>
            <a:r>
              <a:rPr lang="en-US" dirty="0" smtClean="0"/>
              <a:t> Tracer </a:t>
            </a:r>
            <a:r>
              <a:rPr lang="en-US" dirty="0"/>
              <a:t>products</a:t>
            </a:r>
          </a:p>
          <a:p>
            <a:pPr>
              <a:spcAft>
                <a:spcPts val="1200"/>
              </a:spcAft>
            </a:pPr>
            <a:r>
              <a:rPr lang="en-US" b="1" dirty="0" smtClean="0"/>
              <a:t>S4</a:t>
            </a:r>
            <a:r>
              <a:rPr lang="en-US" dirty="0" smtClean="0"/>
              <a:t> Administrative </a:t>
            </a:r>
            <a:r>
              <a:rPr lang="en-US" dirty="0"/>
              <a:t>units (state names, districts names, </a:t>
            </a:r>
            <a:r>
              <a:rPr lang="en-US" dirty="0" err="1"/>
              <a:t>etc</a:t>
            </a:r>
            <a:r>
              <a:rPr lang="en-US" dirty="0"/>
              <a:t>, and administrative relationships)</a:t>
            </a:r>
          </a:p>
          <a:p>
            <a:pPr>
              <a:spcAft>
                <a:spcPts val="1200"/>
              </a:spcAft>
            </a:pPr>
            <a:r>
              <a:rPr lang="en-US" b="1" dirty="0" smtClean="0"/>
              <a:t>S5</a:t>
            </a:r>
            <a:r>
              <a:rPr lang="en-US" dirty="0" smtClean="0"/>
              <a:t> Supply </a:t>
            </a:r>
            <a:r>
              <a:rPr lang="en-US" dirty="0"/>
              <a:t>chain locations (vaccine stores and health facilities, and supply chain relationships</a:t>
            </a:r>
            <a:r>
              <a:rPr lang="en-US" dirty="0" smtClean="0"/>
              <a:t>)</a:t>
            </a:r>
            <a:endParaRPr lang="en-GB" dirty="0"/>
          </a:p>
        </p:txBody>
      </p:sp>
      <p:sp>
        <p:nvSpPr>
          <p:cNvPr id="7" name="Title 1"/>
          <p:cNvSpPr txBox="1">
            <a:spLocks/>
          </p:cNvSpPr>
          <p:nvPr/>
        </p:nvSpPr>
        <p:spPr>
          <a:xfrm>
            <a:off x="0" y="0"/>
            <a:ext cx="12192000" cy="511444"/>
          </a:xfrm>
          <a:prstGeom prst="rect">
            <a:avLst/>
          </a:prstGeom>
          <a:solidFill>
            <a:srgbClr val="4A77B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spc="200" dirty="0" smtClean="0">
                <a:solidFill>
                  <a:schemeClr val="bg1"/>
                </a:solidFill>
              </a:rPr>
              <a:t> EVM ASSESSMENT MANAGER – WORKFLOW</a:t>
            </a:r>
            <a:endParaRPr lang="en-GB" sz="1800" b="1" spc="200" dirty="0">
              <a:solidFill>
                <a:schemeClr val="bg1"/>
              </a:solidFill>
            </a:endParaRPr>
          </a:p>
        </p:txBody>
      </p:sp>
    </p:spTree>
    <p:extLst>
      <p:ext uri="{BB962C8B-B14F-4D97-AF65-F5344CB8AC3E}">
        <p14:creationId xmlns:p14="http://schemas.microsoft.com/office/powerpoint/2010/main" val="6534887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Chevron 27"/>
          <p:cNvSpPr/>
          <p:nvPr/>
        </p:nvSpPr>
        <p:spPr>
          <a:xfrm>
            <a:off x="3520911" y="753534"/>
            <a:ext cx="3383280" cy="562630"/>
          </a:xfrm>
          <a:prstGeom prst="chevron">
            <a:avLst/>
          </a:prstGeom>
          <a:solidFill>
            <a:srgbClr val="D1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spc="200" dirty="0">
                <a:solidFill>
                  <a:schemeClr val="bg1"/>
                </a:solidFill>
              </a:rPr>
              <a:t>CREATE ASSESSMENT</a:t>
            </a:r>
            <a:endParaRPr lang="en-GB" b="1" spc="200" dirty="0">
              <a:solidFill>
                <a:srgbClr val="4A77B2"/>
              </a:solidFill>
            </a:endParaRPr>
          </a:p>
        </p:txBody>
      </p:sp>
      <p:sp>
        <p:nvSpPr>
          <p:cNvPr id="29" name="Chevron 28"/>
          <p:cNvSpPr/>
          <p:nvPr/>
        </p:nvSpPr>
        <p:spPr>
          <a:xfrm>
            <a:off x="6787393" y="753534"/>
            <a:ext cx="3383280" cy="562630"/>
          </a:xfrm>
          <a:prstGeom prst="chevron">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spc="200">
                <a:solidFill>
                  <a:schemeClr val="bg1"/>
                </a:solidFill>
              </a:rPr>
              <a:t>PUBLISH ASSESSMENT</a:t>
            </a:r>
            <a:endParaRPr lang="en-GB" b="1" spc="200" dirty="0">
              <a:solidFill>
                <a:schemeClr val="bg1"/>
              </a:solidFill>
            </a:endParaRPr>
          </a:p>
        </p:txBody>
      </p:sp>
      <p:sp>
        <p:nvSpPr>
          <p:cNvPr id="30" name="Pentagon 29"/>
          <p:cNvSpPr/>
          <p:nvPr/>
        </p:nvSpPr>
        <p:spPr>
          <a:xfrm>
            <a:off x="254429" y="753534"/>
            <a:ext cx="3383280" cy="562630"/>
          </a:xfrm>
          <a:prstGeom prst="homePlat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spc="200" dirty="0" smtClean="0">
                <a:solidFill>
                  <a:schemeClr val="bg1"/>
                </a:solidFill>
              </a:rPr>
              <a:t>SETUP</a:t>
            </a:r>
            <a:endParaRPr lang="en-GB" b="1" spc="200" dirty="0">
              <a:solidFill>
                <a:schemeClr val="bg1"/>
              </a:solidFill>
            </a:endParaRPr>
          </a:p>
        </p:txBody>
      </p:sp>
      <p:sp>
        <p:nvSpPr>
          <p:cNvPr id="6" name="Content Placeholder 2"/>
          <p:cNvSpPr>
            <a:spLocks noGrp="1"/>
          </p:cNvSpPr>
          <p:nvPr>
            <p:ph idx="1"/>
          </p:nvPr>
        </p:nvSpPr>
        <p:spPr>
          <a:xfrm>
            <a:off x="838199" y="1825624"/>
            <a:ext cx="10828867" cy="4473576"/>
          </a:xfrm>
        </p:spPr>
        <p:txBody>
          <a:bodyPr>
            <a:normAutofit/>
          </a:bodyPr>
          <a:lstStyle/>
          <a:p>
            <a:pPr marL="0" indent="0">
              <a:spcBef>
                <a:spcPts val="600"/>
              </a:spcBef>
              <a:spcAft>
                <a:spcPts val="1200"/>
              </a:spcAft>
              <a:buNone/>
            </a:pPr>
            <a:r>
              <a:rPr lang="en-GB" dirty="0"/>
              <a:t>Creating </a:t>
            </a:r>
            <a:r>
              <a:rPr lang="en-GB" dirty="0" smtClean="0"/>
              <a:t>an EVM assessment</a:t>
            </a:r>
            <a:r>
              <a:rPr lang="en-GB" dirty="0"/>
              <a:t>:</a:t>
            </a:r>
          </a:p>
          <a:p>
            <a:pPr marL="914400" lvl="1" indent="-457200">
              <a:spcBef>
                <a:spcPts val="600"/>
              </a:spcBef>
              <a:spcAft>
                <a:spcPts val="1200"/>
              </a:spcAft>
              <a:buFont typeface="+mj-lt"/>
              <a:buAutoNum type="arabicPeriod"/>
            </a:pPr>
            <a:r>
              <a:rPr lang="en-GB" dirty="0" smtClean="0"/>
              <a:t>Complete </a:t>
            </a:r>
            <a:r>
              <a:rPr lang="en-GB" dirty="0"/>
              <a:t>the assessment wizard</a:t>
            </a:r>
          </a:p>
          <a:p>
            <a:pPr marL="914400" lvl="1" indent="-457200">
              <a:spcBef>
                <a:spcPts val="600"/>
              </a:spcBef>
              <a:spcAft>
                <a:spcPts val="1200"/>
              </a:spcAft>
              <a:buFont typeface="+mj-lt"/>
              <a:buAutoNum type="arabicPeriod"/>
            </a:pPr>
            <a:r>
              <a:rPr lang="en-GB" dirty="0"/>
              <a:t>Create and assign location </a:t>
            </a:r>
            <a:r>
              <a:rPr lang="en-US" dirty="0"/>
              <a:t>questionnaires to assessors or groups of assessors</a:t>
            </a:r>
          </a:p>
          <a:p>
            <a:pPr marL="914400" lvl="1" indent="-457200">
              <a:spcBef>
                <a:spcPts val="600"/>
              </a:spcBef>
              <a:spcAft>
                <a:spcPts val="1200"/>
              </a:spcAft>
              <a:buFont typeface="+mj-lt"/>
              <a:buAutoNum type="arabicPeriod"/>
            </a:pPr>
            <a:r>
              <a:rPr lang="en-GB" dirty="0" smtClean="0"/>
              <a:t>Assessors complete </a:t>
            </a:r>
            <a:r>
              <a:rPr lang="en-GB" dirty="0"/>
              <a:t>programme management questionnaire</a:t>
            </a:r>
          </a:p>
          <a:p>
            <a:pPr marL="914400" lvl="1" indent="-457200">
              <a:spcBef>
                <a:spcPts val="600"/>
              </a:spcBef>
              <a:spcAft>
                <a:spcPts val="1200"/>
              </a:spcAft>
              <a:buFont typeface="+mj-lt"/>
              <a:buAutoNum type="arabicPeriod"/>
            </a:pPr>
            <a:r>
              <a:rPr lang="en-US" dirty="0" smtClean="0"/>
              <a:t>Manage questionnaires </a:t>
            </a:r>
            <a:r>
              <a:rPr lang="en-US" dirty="0"/>
              <a:t>that have been completed and submitted by </a:t>
            </a:r>
            <a:r>
              <a:rPr lang="en-US" dirty="0" smtClean="0"/>
              <a:t>assessors</a:t>
            </a:r>
            <a:endParaRPr lang="en-US" dirty="0"/>
          </a:p>
        </p:txBody>
      </p:sp>
      <p:sp>
        <p:nvSpPr>
          <p:cNvPr id="7" name="Title 1"/>
          <p:cNvSpPr txBox="1">
            <a:spLocks/>
          </p:cNvSpPr>
          <p:nvPr/>
        </p:nvSpPr>
        <p:spPr>
          <a:xfrm>
            <a:off x="0" y="0"/>
            <a:ext cx="12192000" cy="511444"/>
          </a:xfrm>
          <a:prstGeom prst="rect">
            <a:avLst/>
          </a:prstGeom>
          <a:solidFill>
            <a:srgbClr val="4A77B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spc="200" dirty="0" smtClean="0">
                <a:solidFill>
                  <a:schemeClr val="bg1"/>
                </a:solidFill>
              </a:rPr>
              <a:t> EVM ASSESSMENT MANAGER – WORKFLOW</a:t>
            </a:r>
            <a:endParaRPr lang="en-GB" sz="1800" b="1" spc="200" dirty="0">
              <a:solidFill>
                <a:schemeClr val="bg1"/>
              </a:solidFill>
            </a:endParaRPr>
          </a:p>
        </p:txBody>
      </p:sp>
    </p:spTree>
    <p:extLst>
      <p:ext uri="{BB962C8B-B14F-4D97-AF65-F5344CB8AC3E}">
        <p14:creationId xmlns:p14="http://schemas.microsoft.com/office/powerpoint/2010/main" val="8421902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hevron 28"/>
          <p:cNvSpPr/>
          <p:nvPr/>
        </p:nvSpPr>
        <p:spPr>
          <a:xfrm>
            <a:off x="6787393" y="753534"/>
            <a:ext cx="3383280" cy="562630"/>
          </a:xfrm>
          <a:prstGeom prst="chevron">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spc="200">
                <a:solidFill>
                  <a:schemeClr val="bg1"/>
                </a:solidFill>
              </a:rPr>
              <a:t>PUBLISH ASSESSMENT</a:t>
            </a:r>
            <a:endParaRPr lang="en-GB" b="1" spc="200" dirty="0">
              <a:solidFill>
                <a:schemeClr val="bg1"/>
              </a:solidFill>
            </a:endParaRPr>
          </a:p>
        </p:txBody>
      </p:sp>
      <p:sp>
        <p:nvSpPr>
          <p:cNvPr id="30" name="Pentagon 29"/>
          <p:cNvSpPr/>
          <p:nvPr/>
        </p:nvSpPr>
        <p:spPr>
          <a:xfrm>
            <a:off x="254429" y="753534"/>
            <a:ext cx="3383280" cy="562630"/>
          </a:xfrm>
          <a:prstGeom prst="homePlate">
            <a:avLst/>
          </a:prstGeom>
          <a:solidFill>
            <a:srgbClr val="D1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spc="200" dirty="0" smtClean="0">
                <a:solidFill>
                  <a:srgbClr val="4A77B2"/>
                </a:solidFill>
              </a:rPr>
              <a:t>SETUP</a:t>
            </a:r>
            <a:endParaRPr lang="en-GB" b="1" spc="200" dirty="0">
              <a:solidFill>
                <a:srgbClr val="4A77B2"/>
              </a:solidFill>
            </a:endParaRPr>
          </a:p>
        </p:txBody>
      </p:sp>
      <p:pic>
        <p:nvPicPr>
          <p:cNvPr id="9" name="Picture 2" descr="Online Mooring - Web/Mobile Harbor Management and Marina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72177" y="1962553"/>
            <a:ext cx="3847646" cy="3847646"/>
          </a:xfrm>
          <a:prstGeom prst="rect">
            <a:avLst/>
          </a:prstGeom>
          <a:noFill/>
          <a:extLst>
            <a:ext uri="{909E8E84-426E-40DD-AFC4-6F175D3DCCD1}">
              <a14:hiddenFill xmlns:a14="http://schemas.microsoft.com/office/drawing/2010/main">
                <a:solidFill>
                  <a:srgbClr val="FFFFFF"/>
                </a:solidFill>
              </a14:hiddenFill>
            </a:ext>
          </a:extLst>
        </p:spPr>
      </p:pic>
      <p:sp>
        <p:nvSpPr>
          <p:cNvPr id="10" name="Chevron 9"/>
          <p:cNvSpPr/>
          <p:nvPr/>
        </p:nvSpPr>
        <p:spPr>
          <a:xfrm>
            <a:off x="3520911" y="753534"/>
            <a:ext cx="3383280" cy="562630"/>
          </a:xfrm>
          <a:prstGeom prst="chevron">
            <a:avLst/>
          </a:prstGeom>
          <a:solidFill>
            <a:srgbClr val="D1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spc="200" dirty="0" smtClean="0">
                <a:solidFill>
                  <a:srgbClr val="4A77B2"/>
                </a:solidFill>
              </a:rPr>
              <a:t>CREATE ASSESSMENT</a:t>
            </a:r>
            <a:endParaRPr lang="en-GB" b="1" spc="200" dirty="0">
              <a:solidFill>
                <a:srgbClr val="4A77B2"/>
              </a:solidFill>
            </a:endParaRPr>
          </a:p>
        </p:txBody>
      </p:sp>
      <p:sp>
        <p:nvSpPr>
          <p:cNvPr id="11" name="Title 1"/>
          <p:cNvSpPr txBox="1">
            <a:spLocks/>
          </p:cNvSpPr>
          <p:nvPr/>
        </p:nvSpPr>
        <p:spPr>
          <a:xfrm>
            <a:off x="0" y="0"/>
            <a:ext cx="12192000" cy="511444"/>
          </a:xfrm>
          <a:prstGeom prst="rect">
            <a:avLst/>
          </a:prstGeom>
          <a:solidFill>
            <a:srgbClr val="4A77B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spc="200" dirty="0" smtClean="0">
                <a:solidFill>
                  <a:schemeClr val="bg1"/>
                </a:solidFill>
              </a:rPr>
              <a:t> EVM ASSESSMENT MANAGER – WORKFLOW</a:t>
            </a:r>
            <a:endParaRPr lang="en-GB" sz="1800" b="1" spc="200" dirty="0">
              <a:solidFill>
                <a:schemeClr val="bg1"/>
              </a:solidFill>
            </a:endParaRPr>
          </a:p>
        </p:txBody>
      </p:sp>
    </p:spTree>
    <p:extLst>
      <p:ext uri="{BB962C8B-B14F-4D97-AF65-F5344CB8AC3E}">
        <p14:creationId xmlns:p14="http://schemas.microsoft.com/office/powerpoint/2010/main" val="17777279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11037"/>
            <a:ext cx="10515600" cy="879655"/>
          </a:xfrm>
        </p:spPr>
        <p:txBody>
          <a:bodyPr/>
          <a:lstStyle/>
          <a:p>
            <a:r>
              <a:rPr lang="en-GB" dirty="0" smtClean="0"/>
              <a:t>Country dashboard</a:t>
            </a:r>
            <a:endParaRPr lang="en-GB" dirty="0"/>
          </a:p>
        </p:txBody>
      </p:sp>
      <p:sp>
        <p:nvSpPr>
          <p:cNvPr id="3" name="Content Placeholder 2"/>
          <p:cNvSpPr>
            <a:spLocks noGrp="1"/>
          </p:cNvSpPr>
          <p:nvPr>
            <p:ph idx="1"/>
          </p:nvPr>
        </p:nvSpPr>
        <p:spPr>
          <a:xfrm>
            <a:off x="838200" y="1825624"/>
            <a:ext cx="10515600" cy="4716843"/>
          </a:xfrm>
        </p:spPr>
        <p:txBody>
          <a:bodyPr>
            <a:normAutofit/>
          </a:bodyPr>
          <a:lstStyle/>
          <a:p>
            <a:pPr marL="0" indent="0">
              <a:buNone/>
            </a:pPr>
            <a:r>
              <a:rPr lang="en-US" dirty="0" smtClean="0"/>
              <a:t>EVM Assessment Manager will provide managers with access to all the reports in the app, as well as several additional ones with comparison features. Can compare across status (published compared with unpublished or incomplete, etc.). </a:t>
            </a:r>
            <a:endParaRPr lang="en-US" dirty="0"/>
          </a:p>
          <a:p>
            <a:endParaRPr lang="en-US" dirty="0"/>
          </a:p>
          <a:p>
            <a:pPr lvl="1"/>
            <a:endParaRPr lang="en-GB" dirty="0"/>
          </a:p>
        </p:txBody>
      </p:sp>
      <p:sp>
        <p:nvSpPr>
          <p:cNvPr id="12" name="TextBox 11"/>
          <p:cNvSpPr txBox="1"/>
          <p:nvPr/>
        </p:nvSpPr>
        <p:spPr>
          <a:xfrm>
            <a:off x="0" y="0"/>
            <a:ext cx="12192000" cy="338554"/>
          </a:xfrm>
          <a:prstGeom prst="rect">
            <a:avLst/>
          </a:prstGeom>
          <a:solidFill>
            <a:srgbClr val="009999"/>
          </a:solidFill>
        </p:spPr>
        <p:txBody>
          <a:bodyPr wrap="square" rtlCol="0">
            <a:spAutoFit/>
          </a:bodyPr>
          <a:lstStyle/>
          <a:p>
            <a:pPr>
              <a:spcBef>
                <a:spcPts val="1200"/>
              </a:spcBef>
            </a:pPr>
            <a:endParaRPr lang="fr-CH" sz="1600" dirty="0">
              <a:solidFill>
                <a:schemeClr val="bg1"/>
              </a:solidFill>
              <a:latin typeface="Arial" pitchFamily="34" charset="0"/>
              <a:cs typeface="Arial" pitchFamily="34" charset="0"/>
            </a:endParaRPr>
          </a:p>
        </p:txBody>
      </p:sp>
      <p:pic>
        <p:nvPicPr>
          <p:cNvPr id="5" name="Picture 4">
            <a:extLst>
              <a:ext uri="{FF2B5EF4-FFF2-40B4-BE49-F238E27FC236}">
                <a16:creationId xmlns="" xmlns:a16="http://schemas.microsoft.com/office/drawing/2014/main" id="{EE88F862-7C60-44C4-B14C-659F44B7C2D0}"/>
              </a:ext>
            </a:extLst>
          </p:cNvPr>
          <p:cNvPicPr>
            <a:picLocks noChangeAspect="1"/>
          </p:cNvPicPr>
          <p:nvPr/>
        </p:nvPicPr>
        <p:blipFill>
          <a:blip r:embed="rId2"/>
          <a:stretch>
            <a:fillRect/>
          </a:stretch>
        </p:blipFill>
        <p:spPr>
          <a:xfrm>
            <a:off x="8693240" y="0"/>
            <a:ext cx="3498760" cy="1567937"/>
          </a:xfrm>
          <a:prstGeom prst="rect">
            <a:avLst/>
          </a:prstGeom>
        </p:spPr>
      </p:pic>
    </p:spTree>
    <p:extLst>
      <p:ext uri="{BB962C8B-B14F-4D97-AF65-F5344CB8AC3E}">
        <p14:creationId xmlns:p14="http://schemas.microsoft.com/office/powerpoint/2010/main" val="3127051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3018</TotalTime>
  <Words>599</Words>
  <Application>Microsoft Office PowerPoint</Application>
  <PresentationFormat>Custom</PresentationFormat>
  <Paragraphs>89</Paragraphs>
  <Slides>14</Slides>
  <Notes>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EVM Assessment Manager</vt:lpstr>
      <vt:lpstr>PowerPoint Presentation</vt:lpstr>
      <vt:lpstr>PowerPoint Presentation</vt:lpstr>
      <vt:lpstr>PowerPoint Presentation</vt:lpstr>
      <vt:lpstr>PowerPoint Presentation</vt:lpstr>
      <vt:lpstr>PowerPoint Presentation</vt:lpstr>
      <vt:lpstr>Country dashboard</vt:lpstr>
      <vt:lpstr>PowerPoint Presentation</vt:lpstr>
      <vt:lpstr>EVM website</vt:lpstr>
      <vt:lpstr>EVM Global Dashboard</vt:lpstr>
      <vt:lpstr>EVM Global Dashboard – data access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colrain</dc:creator>
  <cp:lastModifiedBy>BRIGDEN, Daniel</cp:lastModifiedBy>
  <cp:revision>181</cp:revision>
  <dcterms:created xsi:type="dcterms:W3CDTF">2017-10-10T08:15:02Z</dcterms:created>
  <dcterms:modified xsi:type="dcterms:W3CDTF">2018-04-09T10:39:42Z</dcterms:modified>
</cp:coreProperties>
</file>